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1.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71"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custDataLst>
    <p:tags r:id="rId1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3" d="100"/>
          <a:sy n="93" d="100"/>
        </p:scale>
        <p:origin x="-111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tags" Target="tags/tag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199EED-253A-454D-BC29-FFE930EA4FF6}" type="datetimeFigureOut">
              <a:rPr lang="en-US" smtClean="0"/>
              <a:t>1/25/17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F43397-7094-F641-B53B-045698C8E1D3}" type="slidenum">
              <a:rPr lang="en-US" smtClean="0"/>
              <a:t>‹#›</a:t>
            </a:fld>
            <a:endParaRPr lang="en-US"/>
          </a:p>
        </p:txBody>
      </p:sp>
    </p:spTree>
    <p:extLst>
      <p:ext uri="{BB962C8B-B14F-4D97-AF65-F5344CB8AC3E}">
        <p14:creationId xmlns:p14="http://schemas.microsoft.com/office/powerpoint/2010/main" val="24663755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43% of economists agree, 9% disagree, and 4% are uncertain. This is the 'Ask the experts' feature in the textbook. Source: IGM Economic Experts Panel, June 26, 2012.</a:t>
            </a:r>
            <a:r>
              <a:rPr lang="en-US" dirty="0" smtClean="0">
                <a:effectLst/>
              </a:rPr>
              <a: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CF43397-7094-F641-B53B-045698C8E1D3}" type="slidenum">
              <a:rPr lang="en-US" smtClean="0"/>
              <a:t>14</a:t>
            </a:fld>
            <a:endParaRPr lang="en-US"/>
          </a:p>
        </p:txBody>
      </p:sp>
    </p:spTree>
    <p:extLst>
      <p:ext uri="{BB962C8B-B14F-4D97-AF65-F5344CB8AC3E}">
        <p14:creationId xmlns:p14="http://schemas.microsoft.com/office/powerpoint/2010/main" val="2195844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0% of economists agree, 96% disagree, and 4% are uncertain.</a:t>
            </a:r>
            <a:r>
              <a:rPr lang="en-US" dirty="0" smtClean="0">
                <a:effectLst/>
              </a:rPr>
              <a:t> </a:t>
            </a:r>
            <a:r>
              <a:rPr lang="en-US" sz="1200" kern="1200" dirty="0" smtClean="0">
                <a:solidFill>
                  <a:schemeClr val="tx1"/>
                </a:solidFill>
                <a:effectLst/>
                <a:latin typeface="+mn-lt"/>
                <a:ea typeface="+mn-ea"/>
                <a:cs typeface="+mn-cs"/>
              </a:rPr>
              <a:t>This is the 'Ask the experts' feature in the textbook. </a:t>
            </a:r>
            <a:r>
              <a:rPr lang="en-US" sz="1200" kern="1200" smtClean="0">
                <a:solidFill>
                  <a:schemeClr val="tx1"/>
                </a:solidFill>
                <a:effectLst/>
                <a:latin typeface="+mn-lt"/>
                <a:ea typeface="+mn-ea"/>
                <a:cs typeface="+mn-cs"/>
              </a:rPr>
              <a:t>Source: IGM Economic Experts Panel, June 26, 2012.</a:t>
            </a:r>
            <a:r>
              <a:rPr lang="en-US" smtClean="0">
                <a:effectLst/>
              </a:rPr>
              <a:t> </a:t>
            </a:r>
            <a:endParaRPr lang="en-US" dirty="0"/>
          </a:p>
        </p:txBody>
      </p:sp>
      <p:sp>
        <p:nvSpPr>
          <p:cNvPr id="4" name="Slide Number Placeholder 3"/>
          <p:cNvSpPr>
            <a:spLocks noGrp="1"/>
          </p:cNvSpPr>
          <p:nvPr>
            <p:ph type="sldNum" sz="quarter" idx="10"/>
          </p:nvPr>
        </p:nvSpPr>
        <p:spPr/>
        <p:txBody>
          <a:bodyPr/>
          <a:lstStyle/>
          <a:p>
            <a:fld id="{CCF43397-7094-F641-B53B-045698C8E1D3}" type="slidenum">
              <a:rPr lang="en-US" smtClean="0"/>
              <a:t>15</a:t>
            </a:fld>
            <a:endParaRPr lang="en-US"/>
          </a:p>
        </p:txBody>
      </p:sp>
    </p:spTree>
    <p:extLst>
      <p:ext uri="{BB962C8B-B14F-4D97-AF65-F5344CB8AC3E}">
        <p14:creationId xmlns:p14="http://schemas.microsoft.com/office/powerpoint/2010/main" val="3414334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D9F5A07-950C-AF4D-8821-32F5FC1A1C60}" type="datetimeFigureOut">
              <a:rPr lang="en-US" smtClean="0"/>
              <a:t>1/25/17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496164-B3AD-6847-B642-738E5AB45EF0}" type="slidenum">
              <a:rPr lang="en-US" smtClean="0"/>
              <a:t>‹#›</a:t>
            </a:fld>
            <a:endParaRPr lang="en-US"/>
          </a:p>
        </p:txBody>
      </p:sp>
    </p:spTree>
    <p:extLst>
      <p:ext uri="{BB962C8B-B14F-4D97-AF65-F5344CB8AC3E}">
        <p14:creationId xmlns:p14="http://schemas.microsoft.com/office/powerpoint/2010/main" val="2336503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9F5A07-950C-AF4D-8821-32F5FC1A1C60}" type="datetimeFigureOut">
              <a:rPr lang="en-US" smtClean="0"/>
              <a:t>1/25/17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496164-B3AD-6847-B642-738E5AB45EF0}" type="slidenum">
              <a:rPr lang="en-US" smtClean="0"/>
              <a:t>‹#›</a:t>
            </a:fld>
            <a:endParaRPr lang="en-US"/>
          </a:p>
        </p:txBody>
      </p:sp>
    </p:spTree>
    <p:extLst>
      <p:ext uri="{BB962C8B-B14F-4D97-AF65-F5344CB8AC3E}">
        <p14:creationId xmlns:p14="http://schemas.microsoft.com/office/powerpoint/2010/main" val="353416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9F5A07-950C-AF4D-8821-32F5FC1A1C60}" type="datetimeFigureOut">
              <a:rPr lang="en-US" smtClean="0"/>
              <a:t>1/25/17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496164-B3AD-6847-B642-738E5AB45EF0}" type="slidenum">
              <a:rPr lang="en-US" smtClean="0"/>
              <a:t>‹#›</a:t>
            </a:fld>
            <a:endParaRPr lang="en-US"/>
          </a:p>
        </p:txBody>
      </p:sp>
    </p:spTree>
    <p:extLst>
      <p:ext uri="{BB962C8B-B14F-4D97-AF65-F5344CB8AC3E}">
        <p14:creationId xmlns:p14="http://schemas.microsoft.com/office/powerpoint/2010/main" val="2066796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9F5A07-950C-AF4D-8821-32F5FC1A1C60}" type="datetimeFigureOut">
              <a:rPr lang="en-US" smtClean="0"/>
              <a:t>1/25/17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496164-B3AD-6847-B642-738E5AB45EF0}" type="slidenum">
              <a:rPr lang="en-US" smtClean="0"/>
              <a:t>‹#›</a:t>
            </a:fld>
            <a:endParaRPr lang="en-US"/>
          </a:p>
        </p:txBody>
      </p:sp>
    </p:spTree>
    <p:extLst>
      <p:ext uri="{BB962C8B-B14F-4D97-AF65-F5344CB8AC3E}">
        <p14:creationId xmlns:p14="http://schemas.microsoft.com/office/powerpoint/2010/main" val="1691502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9F5A07-950C-AF4D-8821-32F5FC1A1C60}" type="datetimeFigureOut">
              <a:rPr lang="en-US" smtClean="0"/>
              <a:t>1/25/17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496164-B3AD-6847-B642-738E5AB45EF0}" type="slidenum">
              <a:rPr lang="en-US" smtClean="0"/>
              <a:t>‹#›</a:t>
            </a:fld>
            <a:endParaRPr lang="en-US"/>
          </a:p>
        </p:txBody>
      </p:sp>
    </p:spTree>
    <p:extLst>
      <p:ext uri="{BB962C8B-B14F-4D97-AF65-F5344CB8AC3E}">
        <p14:creationId xmlns:p14="http://schemas.microsoft.com/office/powerpoint/2010/main" val="2488090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D9F5A07-950C-AF4D-8821-32F5FC1A1C60}" type="datetimeFigureOut">
              <a:rPr lang="en-US" smtClean="0"/>
              <a:t>1/25/17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496164-B3AD-6847-B642-738E5AB45EF0}" type="slidenum">
              <a:rPr lang="en-US" smtClean="0"/>
              <a:t>‹#›</a:t>
            </a:fld>
            <a:endParaRPr lang="en-US"/>
          </a:p>
        </p:txBody>
      </p:sp>
    </p:spTree>
    <p:extLst>
      <p:ext uri="{BB962C8B-B14F-4D97-AF65-F5344CB8AC3E}">
        <p14:creationId xmlns:p14="http://schemas.microsoft.com/office/powerpoint/2010/main" val="1189299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D9F5A07-950C-AF4D-8821-32F5FC1A1C60}" type="datetimeFigureOut">
              <a:rPr lang="en-US" smtClean="0"/>
              <a:t>1/25/17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496164-B3AD-6847-B642-738E5AB45EF0}" type="slidenum">
              <a:rPr lang="en-US" smtClean="0"/>
              <a:t>‹#›</a:t>
            </a:fld>
            <a:endParaRPr lang="en-US"/>
          </a:p>
        </p:txBody>
      </p:sp>
    </p:spTree>
    <p:extLst>
      <p:ext uri="{BB962C8B-B14F-4D97-AF65-F5344CB8AC3E}">
        <p14:creationId xmlns:p14="http://schemas.microsoft.com/office/powerpoint/2010/main" val="3331046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D9F5A07-950C-AF4D-8821-32F5FC1A1C60}" type="datetimeFigureOut">
              <a:rPr lang="en-US" smtClean="0"/>
              <a:t>1/25/17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496164-B3AD-6847-B642-738E5AB45EF0}" type="slidenum">
              <a:rPr lang="en-US" smtClean="0"/>
              <a:t>‹#›</a:t>
            </a:fld>
            <a:endParaRPr lang="en-US"/>
          </a:p>
        </p:txBody>
      </p:sp>
    </p:spTree>
    <p:extLst>
      <p:ext uri="{BB962C8B-B14F-4D97-AF65-F5344CB8AC3E}">
        <p14:creationId xmlns:p14="http://schemas.microsoft.com/office/powerpoint/2010/main" val="3149859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9F5A07-950C-AF4D-8821-32F5FC1A1C60}" type="datetimeFigureOut">
              <a:rPr lang="en-US" smtClean="0"/>
              <a:t>1/25/17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496164-B3AD-6847-B642-738E5AB45EF0}" type="slidenum">
              <a:rPr lang="en-US" smtClean="0"/>
              <a:t>‹#›</a:t>
            </a:fld>
            <a:endParaRPr lang="en-US"/>
          </a:p>
        </p:txBody>
      </p:sp>
    </p:spTree>
    <p:extLst>
      <p:ext uri="{BB962C8B-B14F-4D97-AF65-F5344CB8AC3E}">
        <p14:creationId xmlns:p14="http://schemas.microsoft.com/office/powerpoint/2010/main" val="2393162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9F5A07-950C-AF4D-8821-32F5FC1A1C60}" type="datetimeFigureOut">
              <a:rPr lang="en-US" smtClean="0"/>
              <a:t>1/25/17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496164-B3AD-6847-B642-738E5AB45EF0}" type="slidenum">
              <a:rPr lang="en-US" smtClean="0"/>
              <a:t>‹#›</a:t>
            </a:fld>
            <a:endParaRPr lang="en-US"/>
          </a:p>
        </p:txBody>
      </p:sp>
    </p:spTree>
    <p:extLst>
      <p:ext uri="{BB962C8B-B14F-4D97-AF65-F5344CB8AC3E}">
        <p14:creationId xmlns:p14="http://schemas.microsoft.com/office/powerpoint/2010/main" val="2872052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9F5A07-950C-AF4D-8821-32F5FC1A1C60}" type="datetimeFigureOut">
              <a:rPr lang="en-US" smtClean="0"/>
              <a:t>1/25/17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496164-B3AD-6847-B642-738E5AB45EF0}" type="slidenum">
              <a:rPr lang="en-US" smtClean="0"/>
              <a:t>‹#›</a:t>
            </a:fld>
            <a:endParaRPr lang="en-US"/>
          </a:p>
        </p:txBody>
      </p:sp>
    </p:spTree>
    <p:extLst>
      <p:ext uri="{BB962C8B-B14F-4D97-AF65-F5344CB8AC3E}">
        <p14:creationId xmlns:p14="http://schemas.microsoft.com/office/powerpoint/2010/main" val="34668088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9F5A07-950C-AF4D-8821-32F5FC1A1C60}" type="datetimeFigureOut">
              <a:rPr lang="en-US" smtClean="0"/>
              <a:t>1/25/17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496164-B3AD-6847-B642-738E5AB45EF0}" type="slidenum">
              <a:rPr lang="en-US" smtClean="0"/>
              <a:t>‹#›</a:t>
            </a:fld>
            <a:endParaRPr lang="en-US"/>
          </a:p>
        </p:txBody>
      </p:sp>
    </p:spTree>
    <p:extLst>
      <p:ext uri="{BB962C8B-B14F-4D97-AF65-F5344CB8AC3E}">
        <p14:creationId xmlns:p14="http://schemas.microsoft.com/office/powerpoint/2010/main" val="12081786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tags" Target="../tags/tag36.xml"/><Relationship Id="rId4" Type="http://schemas.openxmlformats.org/officeDocument/2006/relationships/tags" Target="../tags/tag37.xml"/><Relationship Id="rId5" Type="http://schemas.openxmlformats.org/officeDocument/2006/relationships/slideLayout" Target="../slideLayouts/slideLayout2.xml"/><Relationship Id="rId6" Type="http://schemas.openxmlformats.org/officeDocument/2006/relationships/image" Target="../media/image3.png"/><Relationship Id="rId1" Type="http://schemas.openxmlformats.org/officeDocument/2006/relationships/tags" Target="../tags/tag34.xml"/><Relationship Id="rId2" Type="http://schemas.openxmlformats.org/officeDocument/2006/relationships/tags" Target="../tags/tag35.xml"/></Relationships>
</file>

<file path=ppt/slides/_rels/slide11.xml.rels><?xml version="1.0" encoding="UTF-8" standalone="yes"?>
<Relationships xmlns="http://schemas.openxmlformats.org/package/2006/relationships"><Relationship Id="rId3" Type="http://schemas.openxmlformats.org/officeDocument/2006/relationships/tags" Target="../tags/tag40.xml"/><Relationship Id="rId4" Type="http://schemas.openxmlformats.org/officeDocument/2006/relationships/tags" Target="../tags/tag41.xml"/><Relationship Id="rId5" Type="http://schemas.openxmlformats.org/officeDocument/2006/relationships/slideLayout" Target="../slideLayouts/slideLayout2.xml"/><Relationship Id="rId6" Type="http://schemas.openxmlformats.org/officeDocument/2006/relationships/image" Target="../media/image3.png"/><Relationship Id="rId1" Type="http://schemas.openxmlformats.org/officeDocument/2006/relationships/tags" Target="../tags/tag38.xml"/><Relationship Id="rId2" Type="http://schemas.openxmlformats.org/officeDocument/2006/relationships/tags" Target="../tags/tag39.xml"/></Relationships>
</file>

<file path=ppt/slides/_rels/slide12.xml.rels><?xml version="1.0" encoding="UTF-8" standalone="yes"?>
<Relationships xmlns="http://schemas.openxmlformats.org/package/2006/relationships"><Relationship Id="rId3" Type="http://schemas.openxmlformats.org/officeDocument/2006/relationships/tags" Target="../tags/tag44.xml"/><Relationship Id="rId4" Type="http://schemas.openxmlformats.org/officeDocument/2006/relationships/tags" Target="../tags/tag45.xml"/><Relationship Id="rId5" Type="http://schemas.openxmlformats.org/officeDocument/2006/relationships/slideLayout" Target="../slideLayouts/slideLayout2.xml"/><Relationship Id="rId6" Type="http://schemas.openxmlformats.org/officeDocument/2006/relationships/image" Target="../media/image3.png"/><Relationship Id="rId1" Type="http://schemas.openxmlformats.org/officeDocument/2006/relationships/tags" Target="../tags/tag42.xml"/><Relationship Id="rId2" Type="http://schemas.openxmlformats.org/officeDocument/2006/relationships/tags" Target="../tags/tag43.xml"/></Relationships>
</file>

<file path=ppt/slides/_rels/slide13.xml.rels><?xml version="1.0" encoding="UTF-8" standalone="yes"?>
<Relationships xmlns="http://schemas.openxmlformats.org/package/2006/relationships"><Relationship Id="rId3" Type="http://schemas.openxmlformats.org/officeDocument/2006/relationships/tags" Target="../tags/tag48.xml"/><Relationship Id="rId4" Type="http://schemas.openxmlformats.org/officeDocument/2006/relationships/slideLayout" Target="../slideLayouts/slideLayout2.xml"/><Relationship Id="rId5" Type="http://schemas.openxmlformats.org/officeDocument/2006/relationships/image" Target="../media/image8.png"/><Relationship Id="rId1" Type="http://schemas.openxmlformats.org/officeDocument/2006/relationships/tags" Target="../tags/tag46.xml"/><Relationship Id="rId2" Type="http://schemas.openxmlformats.org/officeDocument/2006/relationships/tags" Target="../tags/tag47.xml"/></Relationships>
</file>

<file path=ppt/slides/_rels/slide14.xml.rels><?xml version="1.0" encoding="UTF-8" standalone="yes"?>
<Relationships xmlns="http://schemas.openxmlformats.org/package/2006/relationships"><Relationship Id="rId3" Type="http://schemas.openxmlformats.org/officeDocument/2006/relationships/tags" Target="../tags/tag51.xml"/><Relationship Id="rId4" Type="http://schemas.openxmlformats.org/officeDocument/2006/relationships/tags" Target="../tags/tag52.xml"/><Relationship Id="rId5" Type="http://schemas.openxmlformats.org/officeDocument/2006/relationships/slideLayout" Target="../slideLayouts/slideLayout2.xml"/><Relationship Id="rId6" Type="http://schemas.openxmlformats.org/officeDocument/2006/relationships/notesSlide" Target="../notesSlides/notesSlide1.xml"/><Relationship Id="rId7" Type="http://schemas.openxmlformats.org/officeDocument/2006/relationships/image" Target="../media/image9.png"/><Relationship Id="rId1" Type="http://schemas.openxmlformats.org/officeDocument/2006/relationships/tags" Target="../tags/tag49.xml"/><Relationship Id="rId2" Type="http://schemas.openxmlformats.org/officeDocument/2006/relationships/tags" Target="../tags/tag50.xml"/></Relationships>
</file>

<file path=ppt/slides/_rels/slide15.xml.rels><?xml version="1.0" encoding="UTF-8" standalone="yes"?>
<Relationships xmlns="http://schemas.openxmlformats.org/package/2006/relationships"><Relationship Id="rId3" Type="http://schemas.openxmlformats.org/officeDocument/2006/relationships/tags" Target="../tags/tag55.xml"/><Relationship Id="rId4" Type="http://schemas.openxmlformats.org/officeDocument/2006/relationships/tags" Target="../tags/tag56.xml"/><Relationship Id="rId5" Type="http://schemas.openxmlformats.org/officeDocument/2006/relationships/slideLayout" Target="../slideLayouts/slideLayout2.xml"/><Relationship Id="rId6" Type="http://schemas.openxmlformats.org/officeDocument/2006/relationships/notesSlide" Target="../notesSlides/notesSlide2.xml"/><Relationship Id="rId7" Type="http://schemas.openxmlformats.org/officeDocument/2006/relationships/image" Target="../media/image9.png"/><Relationship Id="rId1" Type="http://schemas.openxmlformats.org/officeDocument/2006/relationships/tags" Target="../tags/tag53.xml"/><Relationship Id="rId2" Type="http://schemas.openxmlformats.org/officeDocument/2006/relationships/tags" Target="../tags/tag54.xml"/></Relationships>
</file>

<file path=ppt/slides/_rels/slide2.xml.rels><?xml version="1.0" encoding="UTF-8" standalone="yes"?>
<Relationships xmlns="http://schemas.openxmlformats.org/package/2006/relationships"><Relationship Id="rId3" Type="http://schemas.openxmlformats.org/officeDocument/2006/relationships/tags" Target="../tags/tag4.xml"/><Relationship Id="rId4" Type="http://schemas.openxmlformats.org/officeDocument/2006/relationships/tags" Target="../tags/tag5.xml"/><Relationship Id="rId5" Type="http://schemas.openxmlformats.org/officeDocument/2006/relationships/slideLayout" Target="../slideLayouts/slideLayout2.xml"/><Relationship Id="rId6" Type="http://schemas.openxmlformats.org/officeDocument/2006/relationships/image" Target="../media/image2.png"/><Relationship Id="rId1" Type="http://schemas.openxmlformats.org/officeDocument/2006/relationships/tags" Target="../tags/tag2.xml"/><Relationship Id="rId2"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tags" Target="../tags/tag8.xml"/><Relationship Id="rId4" Type="http://schemas.openxmlformats.org/officeDocument/2006/relationships/tags" Target="../tags/tag9.xml"/><Relationship Id="rId5" Type="http://schemas.openxmlformats.org/officeDocument/2006/relationships/slideLayout" Target="../slideLayouts/slideLayout2.xml"/><Relationship Id="rId6" Type="http://schemas.openxmlformats.org/officeDocument/2006/relationships/image" Target="../media/image2.png"/><Relationship Id="rId1" Type="http://schemas.openxmlformats.org/officeDocument/2006/relationships/tags" Target="../tags/tag6.xml"/><Relationship Id="rId2" Type="http://schemas.openxmlformats.org/officeDocument/2006/relationships/tags" Target="../tags/tag7.xml"/></Relationships>
</file>

<file path=ppt/slides/_rels/slide4.xml.rels><?xml version="1.0" encoding="UTF-8" standalone="yes"?>
<Relationships xmlns="http://schemas.openxmlformats.org/package/2006/relationships"><Relationship Id="rId3" Type="http://schemas.openxmlformats.org/officeDocument/2006/relationships/tags" Target="../tags/tag12.xml"/><Relationship Id="rId4" Type="http://schemas.openxmlformats.org/officeDocument/2006/relationships/tags" Target="../tags/tag13.xml"/><Relationship Id="rId5" Type="http://schemas.openxmlformats.org/officeDocument/2006/relationships/slideLayout" Target="../slideLayouts/slideLayout2.xml"/><Relationship Id="rId6" Type="http://schemas.openxmlformats.org/officeDocument/2006/relationships/image" Target="../media/image2.png"/><Relationship Id="rId1" Type="http://schemas.openxmlformats.org/officeDocument/2006/relationships/tags" Target="../tags/tag10.xml"/><Relationship Id="rId2" Type="http://schemas.openxmlformats.org/officeDocument/2006/relationships/tags" Target="../tags/tag11.xml"/></Relationships>
</file>

<file path=ppt/slides/_rels/slide5.xml.rels><?xml version="1.0" encoding="UTF-8" standalone="yes"?>
<Relationships xmlns="http://schemas.openxmlformats.org/package/2006/relationships"><Relationship Id="rId3" Type="http://schemas.openxmlformats.org/officeDocument/2006/relationships/tags" Target="../tags/tag16.xml"/><Relationship Id="rId4" Type="http://schemas.openxmlformats.org/officeDocument/2006/relationships/tags" Target="../tags/tag17.xml"/><Relationship Id="rId5" Type="http://schemas.openxmlformats.org/officeDocument/2006/relationships/slideLayout" Target="../slideLayouts/slideLayout2.xml"/><Relationship Id="rId6" Type="http://schemas.openxmlformats.org/officeDocument/2006/relationships/image" Target="../media/image3.png"/><Relationship Id="rId7" Type="http://schemas.openxmlformats.org/officeDocument/2006/relationships/image" Target="../media/image4.png"/><Relationship Id="rId1" Type="http://schemas.openxmlformats.org/officeDocument/2006/relationships/tags" Target="../tags/tag14.xml"/><Relationship Id="rId2" Type="http://schemas.openxmlformats.org/officeDocument/2006/relationships/tags" Target="../tags/tag15.xml"/></Relationships>
</file>

<file path=ppt/slides/_rels/slide6.xml.rels><?xml version="1.0" encoding="UTF-8" standalone="yes"?>
<Relationships xmlns="http://schemas.openxmlformats.org/package/2006/relationships"><Relationship Id="rId3" Type="http://schemas.openxmlformats.org/officeDocument/2006/relationships/tags" Target="../tags/tag20.xml"/><Relationship Id="rId4" Type="http://schemas.openxmlformats.org/officeDocument/2006/relationships/tags" Target="../tags/tag21.xml"/><Relationship Id="rId5" Type="http://schemas.openxmlformats.org/officeDocument/2006/relationships/slideLayout" Target="../slideLayouts/slideLayout2.xml"/><Relationship Id="rId6" Type="http://schemas.openxmlformats.org/officeDocument/2006/relationships/image" Target="../media/image3.png"/><Relationship Id="rId7" Type="http://schemas.openxmlformats.org/officeDocument/2006/relationships/image" Target="../media/image5.png"/><Relationship Id="rId1" Type="http://schemas.openxmlformats.org/officeDocument/2006/relationships/tags" Target="../tags/tag18.xml"/><Relationship Id="rId2" Type="http://schemas.openxmlformats.org/officeDocument/2006/relationships/tags" Target="../tags/tag19.xml"/></Relationships>
</file>

<file path=ppt/slides/_rels/slide7.xml.rels><?xml version="1.0" encoding="UTF-8" standalone="yes"?>
<Relationships xmlns="http://schemas.openxmlformats.org/package/2006/relationships"><Relationship Id="rId3" Type="http://schemas.openxmlformats.org/officeDocument/2006/relationships/tags" Target="../tags/tag24.xml"/><Relationship Id="rId4" Type="http://schemas.openxmlformats.org/officeDocument/2006/relationships/tags" Target="../tags/tag25.xml"/><Relationship Id="rId5" Type="http://schemas.openxmlformats.org/officeDocument/2006/relationships/slideLayout" Target="../slideLayouts/slideLayout2.xml"/><Relationship Id="rId6" Type="http://schemas.openxmlformats.org/officeDocument/2006/relationships/image" Target="../media/image3.png"/><Relationship Id="rId7" Type="http://schemas.openxmlformats.org/officeDocument/2006/relationships/image" Target="../media/image6.png"/><Relationship Id="rId1" Type="http://schemas.openxmlformats.org/officeDocument/2006/relationships/tags" Target="../tags/tag22.xml"/><Relationship Id="rId2" Type="http://schemas.openxmlformats.org/officeDocument/2006/relationships/tags" Target="../tags/tag23.xml"/></Relationships>
</file>

<file path=ppt/slides/_rels/slide8.xml.rels><?xml version="1.0" encoding="UTF-8" standalone="yes"?>
<Relationships xmlns="http://schemas.openxmlformats.org/package/2006/relationships"><Relationship Id="rId3" Type="http://schemas.openxmlformats.org/officeDocument/2006/relationships/tags" Target="../tags/tag28.xml"/><Relationship Id="rId4" Type="http://schemas.openxmlformats.org/officeDocument/2006/relationships/tags" Target="../tags/tag29.xml"/><Relationship Id="rId5" Type="http://schemas.openxmlformats.org/officeDocument/2006/relationships/slideLayout" Target="../slideLayouts/slideLayout2.xml"/><Relationship Id="rId6" Type="http://schemas.openxmlformats.org/officeDocument/2006/relationships/image" Target="../media/image3.png"/><Relationship Id="rId7" Type="http://schemas.openxmlformats.org/officeDocument/2006/relationships/image" Target="../media/image7.png"/><Relationship Id="rId1" Type="http://schemas.openxmlformats.org/officeDocument/2006/relationships/tags" Target="../tags/tag26.xml"/><Relationship Id="rId2" Type="http://schemas.openxmlformats.org/officeDocument/2006/relationships/tags" Target="../tags/tag27.xml"/></Relationships>
</file>

<file path=ppt/slides/_rels/slide9.xml.rels><?xml version="1.0" encoding="UTF-8" standalone="yes"?>
<Relationships xmlns="http://schemas.openxmlformats.org/package/2006/relationships"><Relationship Id="rId3" Type="http://schemas.openxmlformats.org/officeDocument/2006/relationships/tags" Target="../tags/tag32.xml"/><Relationship Id="rId4" Type="http://schemas.openxmlformats.org/officeDocument/2006/relationships/tags" Target="../tags/tag33.xml"/><Relationship Id="rId5" Type="http://schemas.openxmlformats.org/officeDocument/2006/relationships/slideLayout" Target="../slideLayouts/slideLayout2.xml"/><Relationship Id="rId6" Type="http://schemas.openxmlformats.org/officeDocument/2006/relationships/image" Target="../media/image3.png"/><Relationship Id="rId1" Type="http://schemas.openxmlformats.org/officeDocument/2006/relationships/tags" Target="../tags/tag30.xml"/><Relationship Id="rId2" Type="http://schemas.openxmlformats.org/officeDocument/2006/relationships/tags" Target="../tags/tag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6" name="TextBox 5"/>
          <p:cNvSpPr txBox="1"/>
          <p:nvPr/>
        </p:nvSpPr>
        <p:spPr>
          <a:xfrm>
            <a:off x="7005876" y="-583769"/>
            <a:ext cx="184666" cy="369332"/>
          </a:xfrm>
          <a:prstGeom prst="rect">
            <a:avLst/>
          </a:prstGeom>
          <a:noFill/>
        </p:spPr>
        <p:txBody>
          <a:bodyPr wrap="none" rtlCol="0">
            <a:spAutoFit/>
          </a:bodyPr>
          <a:lstStyle/>
          <a:p>
            <a:endParaRPr lang="en-US"/>
          </a:p>
        </p:txBody>
      </p:sp>
      <p:pic>
        <p:nvPicPr>
          <p:cNvPr id="7" name="Picture 6" descr="Screen Shot 2017-01-25 at 6.16.4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61188"/>
          </a:xfrm>
          <a:prstGeom prst="rect">
            <a:avLst/>
          </a:prstGeom>
        </p:spPr>
      </p:pic>
    </p:spTree>
    <p:extLst>
      <p:ext uri="{BB962C8B-B14F-4D97-AF65-F5344CB8AC3E}">
        <p14:creationId xmlns:p14="http://schemas.microsoft.com/office/powerpoint/2010/main" val="316035499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PQuestion"/>
          <p:cNvSpPr>
            <a:spLocks noGrp="1"/>
          </p:cNvSpPr>
          <p:nvPr>
            <p:ph type="title"/>
          </p:nvPr>
        </p:nvSpPr>
        <p:spPr/>
        <p:txBody>
          <a:bodyPr/>
          <a:lstStyle/>
          <a:p>
            <a:r>
              <a:rPr lang="en-US" altLang="en-US" smtClean="0">
                <a:ea typeface="MS PGothic" charset="-128"/>
              </a:rPr>
              <a:t>The deadweight loss from a tax</a:t>
            </a:r>
            <a:endParaRPr lang="en-US" altLang="en-US">
              <a:ea typeface="MS PGothic" charset="-128"/>
            </a:endParaRPr>
          </a:p>
        </p:txBody>
      </p:sp>
      <p:sp>
        <p:nvSpPr>
          <p:cNvPr id="13314" name="TPAnswers"/>
          <p:cNvSpPr>
            <a:spLocks noGrp="1"/>
          </p:cNvSpPr>
          <p:nvPr>
            <p:ph idx="1"/>
            <p:custDataLst>
              <p:tags r:id="rId2"/>
            </p:custDataLst>
          </p:nvPr>
        </p:nvSpPr>
        <p:spPr>
          <a:xfrm>
            <a:off x="457200" y="1600200"/>
            <a:ext cx="4114800" cy="4525963"/>
          </a:xfrm>
        </p:spPr>
        <p:txBody>
          <a:bodyPr>
            <a:normAutofit fontScale="70000" lnSpcReduction="20000"/>
          </a:bodyPr>
          <a:lstStyle/>
          <a:p>
            <a:pPr marL="514350" indent="-514350">
              <a:buFont typeface="Arial" charset="0"/>
              <a:buAutoNum type="alphaUcPeriod"/>
            </a:pPr>
            <a:r>
              <a:rPr lang="en-US" altLang="en-US" smtClean="0">
                <a:ea typeface="MS PGothic" charset="-128"/>
              </a:rPr>
              <a:t>reflects the fact that paying taxes reduces the purchasing power of income.</a:t>
            </a:r>
          </a:p>
          <a:p>
            <a:pPr marL="514350" indent="-514350">
              <a:buFont typeface="Arial" charset="0"/>
              <a:buAutoNum type="alphaUcPeriod"/>
            </a:pPr>
            <a:r>
              <a:rPr lang="en-US" altLang="en-US" smtClean="0">
                <a:ea typeface="MS PGothic" charset="-128"/>
              </a:rPr>
              <a:t>measures the revenue raised by the tax plus the administrative costs of the tax.</a:t>
            </a:r>
          </a:p>
          <a:p>
            <a:pPr marL="514350" indent="-514350">
              <a:buFont typeface="Arial" charset="0"/>
              <a:buAutoNum type="alphaUcPeriod"/>
            </a:pPr>
            <a:r>
              <a:rPr lang="en-US" altLang="en-US" smtClean="0">
                <a:ea typeface="MS PGothic" charset="-128"/>
              </a:rPr>
              <a:t>reflects the inefficiency in resource allocation because the tax distorts incentives.</a:t>
            </a:r>
          </a:p>
          <a:p>
            <a:pPr marL="514350" indent="-514350">
              <a:buFont typeface="Arial" charset="0"/>
              <a:buAutoNum type="alphaUcPeriod"/>
            </a:pPr>
            <a:r>
              <a:rPr lang="en-US" altLang="en-US" smtClean="0">
                <a:ea typeface="MS PGothic" charset="-128"/>
              </a:rPr>
              <a:t>measures the administrative costs of collecting taxes, such as the salaries of tax collectors.</a:t>
            </a:r>
            <a:endParaRPr lang="en-US" altLang="en-US" dirty="0">
              <a:ea typeface="MS PGothic" charset="-128"/>
            </a:endParaRPr>
          </a:p>
        </p:txBody>
      </p:sp>
      <p:pic>
        <p:nvPicPr>
          <p:cNvPr id="2" name="TPChart" descr="E5D55E0C492C477F8A94F225A94FAFE3Chart20170125220137445.png"/>
          <p:cNvPicPr>
            <a:picLocks/>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sp>
        <p:nvSpPr>
          <p:cNvPr id="3" name="CAI1"/>
          <p:cNvSpPr/>
          <p:nvPr>
            <p:custDataLst>
              <p:tags r:id="rId4"/>
            </p:custDataLst>
          </p:nvPr>
        </p:nvSpPr>
        <p:spPr>
          <a:xfrm rot="10800000">
            <a:off x="243840" y="3679444"/>
            <a:ext cx="266700" cy="266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PQuestion"/>
          <p:cNvSpPr>
            <a:spLocks noGrp="1"/>
          </p:cNvSpPr>
          <p:nvPr>
            <p:ph type="title"/>
          </p:nvPr>
        </p:nvSpPr>
        <p:spPr/>
        <p:txBody>
          <a:bodyPr>
            <a:normAutofit fontScale="90000"/>
          </a:bodyPr>
          <a:lstStyle/>
          <a:p>
            <a:r>
              <a:rPr lang="en-US" altLang="en-US" smtClean="0">
                <a:ea typeface="MS PGothic" charset="-128"/>
              </a:rPr>
              <a:t>The deadweight loss from a tax is likely to be smallest when</a:t>
            </a:r>
            <a:endParaRPr lang="en-US" altLang="en-US">
              <a:ea typeface="MS PGothic" charset="-128"/>
            </a:endParaRPr>
          </a:p>
        </p:txBody>
      </p:sp>
      <p:sp>
        <p:nvSpPr>
          <p:cNvPr id="13314" name="TPAnswers"/>
          <p:cNvSpPr>
            <a:spLocks noGrp="1"/>
          </p:cNvSpPr>
          <p:nvPr>
            <p:ph idx="1"/>
            <p:custDataLst>
              <p:tags r:id="rId2"/>
            </p:custDataLst>
          </p:nvPr>
        </p:nvSpPr>
        <p:spPr>
          <a:xfrm>
            <a:off x="457200" y="1600200"/>
            <a:ext cx="4114800" cy="4525963"/>
          </a:xfrm>
        </p:spPr>
        <p:txBody>
          <a:bodyPr>
            <a:normAutofit fontScale="92500"/>
          </a:bodyPr>
          <a:lstStyle/>
          <a:p>
            <a:pPr marL="514350" indent="-514350">
              <a:buFont typeface="Arial" charset="0"/>
              <a:buAutoNum type="alphaUcPeriod"/>
            </a:pPr>
            <a:r>
              <a:rPr lang="en-US" altLang="en-US" smtClean="0">
                <a:ea typeface="MS PGothic" charset="-128"/>
              </a:rPr>
              <a:t>supply is elastic and demand is elastic.</a:t>
            </a:r>
          </a:p>
          <a:p>
            <a:pPr marL="514350" indent="-514350">
              <a:buFont typeface="Arial" charset="0"/>
              <a:buAutoNum type="alphaUcPeriod"/>
            </a:pPr>
            <a:r>
              <a:rPr lang="en-US" altLang="en-US" smtClean="0">
                <a:ea typeface="MS PGothic" charset="-128"/>
              </a:rPr>
              <a:t>supply is elastic and demand is inelastic.</a:t>
            </a:r>
          </a:p>
          <a:p>
            <a:pPr marL="514350" indent="-514350">
              <a:buFont typeface="Arial" charset="0"/>
              <a:buAutoNum type="alphaUcPeriod"/>
            </a:pPr>
            <a:r>
              <a:rPr lang="en-US" altLang="en-US" smtClean="0">
                <a:ea typeface="MS PGothic" charset="-128"/>
              </a:rPr>
              <a:t>supply is inelastic and demand is elastic.</a:t>
            </a:r>
          </a:p>
          <a:p>
            <a:pPr marL="514350" indent="-514350">
              <a:buFont typeface="Arial" charset="0"/>
              <a:buAutoNum type="alphaUcPeriod"/>
            </a:pPr>
            <a:r>
              <a:rPr lang="en-US" altLang="en-US" smtClean="0">
                <a:ea typeface="MS PGothic" charset="-128"/>
              </a:rPr>
              <a:t>supply is inelastic and demand is inelastic.</a:t>
            </a:r>
            <a:endParaRPr lang="en-US" altLang="en-US" dirty="0">
              <a:ea typeface="MS PGothic" charset="-128"/>
            </a:endParaRPr>
          </a:p>
        </p:txBody>
      </p:sp>
      <p:pic>
        <p:nvPicPr>
          <p:cNvPr id="2" name="TPChart" descr="28961DD4777B4BBB9A8E331745582229Chart20170125220136437.png"/>
          <p:cNvPicPr>
            <a:picLocks/>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sp>
        <p:nvSpPr>
          <p:cNvPr id="3" name="CAI1"/>
          <p:cNvSpPr/>
          <p:nvPr>
            <p:custDataLst>
              <p:tags r:id="rId4"/>
            </p:custDataLst>
          </p:nvPr>
        </p:nvSpPr>
        <p:spPr>
          <a:xfrm rot="10800000">
            <a:off x="91440" y="4724400"/>
            <a:ext cx="457200" cy="4572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PQuestion"/>
          <p:cNvSpPr>
            <a:spLocks noGrp="1"/>
          </p:cNvSpPr>
          <p:nvPr>
            <p:ph type="title"/>
          </p:nvPr>
        </p:nvSpPr>
        <p:spPr/>
        <p:txBody>
          <a:bodyPr>
            <a:noAutofit/>
          </a:bodyPr>
          <a:lstStyle/>
          <a:p>
            <a:r>
              <a:rPr lang="en-US" altLang="en-US" sz="2400" dirty="0" smtClean="0">
                <a:ea typeface="MS PGothic" charset="-128"/>
              </a:rPr>
              <a:t>The market for gluten-free bread is characterized by an inelastic demand and an elastic supply. What would happen to the deadweight loss of a tax, if the supply would also be inelastic?</a:t>
            </a:r>
            <a:endParaRPr lang="en-US" altLang="en-US" sz="2400" dirty="0">
              <a:ea typeface="MS PGothic" charset="-128"/>
            </a:endParaRPr>
          </a:p>
        </p:txBody>
      </p:sp>
      <p:sp>
        <p:nvSpPr>
          <p:cNvPr id="13314" name="TPAnswers"/>
          <p:cNvSpPr>
            <a:spLocks noGrp="1"/>
          </p:cNvSpPr>
          <p:nvPr>
            <p:ph idx="1"/>
            <p:custDataLst>
              <p:tags r:id="rId2"/>
            </p:custDataLst>
          </p:nvPr>
        </p:nvSpPr>
        <p:spPr>
          <a:xfrm>
            <a:off x="457200" y="1600200"/>
            <a:ext cx="4114800" cy="4525963"/>
          </a:xfrm>
        </p:spPr>
        <p:txBody>
          <a:bodyPr>
            <a:normAutofit/>
          </a:bodyPr>
          <a:lstStyle/>
          <a:p>
            <a:pPr marL="514350" indent="-514350">
              <a:buFont typeface="Arial" charset="0"/>
              <a:buAutoNum type="alphaUcPeriod"/>
            </a:pPr>
            <a:r>
              <a:rPr lang="en-US" altLang="en-US" sz="2800" dirty="0" smtClean="0">
                <a:ea typeface="MS PGothic" charset="-128"/>
              </a:rPr>
              <a:t>decrease.</a:t>
            </a:r>
          </a:p>
          <a:p>
            <a:pPr marL="514350" indent="-514350">
              <a:buFont typeface="Arial" charset="0"/>
              <a:buAutoNum type="alphaUcPeriod"/>
            </a:pPr>
            <a:r>
              <a:rPr lang="en-US" altLang="en-US" sz="2800" dirty="0" smtClean="0">
                <a:ea typeface="MS PGothic" charset="-128"/>
              </a:rPr>
              <a:t>increase.</a:t>
            </a:r>
          </a:p>
          <a:p>
            <a:pPr marL="514350" indent="-514350">
              <a:buFont typeface="Arial" charset="0"/>
              <a:buAutoNum type="alphaUcPeriod"/>
            </a:pPr>
            <a:r>
              <a:rPr lang="en-US" altLang="en-US" sz="2800" dirty="0" smtClean="0">
                <a:ea typeface="MS PGothic" charset="-128"/>
              </a:rPr>
              <a:t>not change.</a:t>
            </a:r>
          </a:p>
          <a:p>
            <a:pPr marL="514350" indent="-514350">
              <a:buFont typeface="Arial" charset="0"/>
              <a:buAutoNum type="alphaUcPeriod"/>
            </a:pPr>
            <a:r>
              <a:rPr lang="en-US" altLang="en-US" sz="2800" dirty="0" smtClean="0">
                <a:ea typeface="MS PGothic" charset="-128"/>
              </a:rPr>
              <a:t>we don’t have enough information to answer the question.</a:t>
            </a:r>
            <a:endParaRPr lang="en-US" altLang="en-US" sz="2800" dirty="0">
              <a:ea typeface="MS PGothic" charset="-128"/>
            </a:endParaRPr>
          </a:p>
        </p:txBody>
      </p:sp>
      <p:pic>
        <p:nvPicPr>
          <p:cNvPr id="2" name="TPChart" descr="4E48A3D58EE64359846303DA51CF8273Chart20170125220138462.png"/>
          <p:cNvPicPr>
            <a:picLocks/>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sp>
        <p:nvSpPr>
          <p:cNvPr id="3" name="CAI1"/>
          <p:cNvSpPr/>
          <p:nvPr>
            <p:custDataLst>
              <p:tags r:id="rId4"/>
            </p:custDataLst>
          </p:nvPr>
        </p:nvSpPr>
        <p:spPr>
          <a:xfrm rot="10800000">
            <a:off x="182880" y="1760220"/>
            <a:ext cx="342900" cy="3429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PQuestion"/>
          <p:cNvSpPr>
            <a:spLocks noGrp="1"/>
          </p:cNvSpPr>
          <p:nvPr>
            <p:ph type="title"/>
          </p:nvPr>
        </p:nvSpPr>
        <p:spPr/>
        <p:txBody>
          <a:bodyPr>
            <a:noAutofit/>
          </a:bodyPr>
          <a:lstStyle/>
          <a:p>
            <a:pPr eaLnBrk="1" hangingPunct="1"/>
            <a:r>
              <a:rPr lang="en-US" altLang="en-US" sz="2400" dirty="0" smtClean="0">
                <a:ea typeface="MS PGothic" charset="-128"/>
              </a:rPr>
              <a:t>Imagine you have graduated and the salary for all graduates of this august institution is $60,000 per year.  However, taxes reduce your take-home pay.  At what level of taxation would you choose to stay home and not work?</a:t>
            </a:r>
            <a:endParaRPr lang="en-US" altLang="en-US" sz="2400" dirty="0">
              <a:ea typeface="MS PGothic" charset="-128"/>
            </a:endParaRPr>
          </a:p>
        </p:txBody>
      </p:sp>
      <p:sp>
        <p:nvSpPr>
          <p:cNvPr id="2051" name="TPAnswers"/>
          <p:cNvSpPr>
            <a:spLocks noGrp="1"/>
          </p:cNvSpPr>
          <p:nvPr>
            <p:ph idx="1"/>
            <p:custDataLst>
              <p:tags r:id="rId2"/>
            </p:custDataLst>
          </p:nvPr>
        </p:nvSpPr>
        <p:spPr>
          <a:xfrm>
            <a:off x="457200" y="1600200"/>
            <a:ext cx="4114800" cy="4525963"/>
          </a:xfrm>
        </p:spPr>
        <p:txBody>
          <a:bodyPr>
            <a:normAutofit/>
          </a:bodyPr>
          <a:lstStyle/>
          <a:p>
            <a:pPr marL="514350" indent="-514350" eaLnBrk="1" hangingPunct="1">
              <a:buFont typeface="Arial" charset="0"/>
              <a:buAutoNum type="alphaUcPeriod"/>
            </a:pPr>
            <a:r>
              <a:rPr lang="en-US" altLang="en-US" smtClean="0">
                <a:ea typeface="MS PGothic" charset="-128"/>
              </a:rPr>
              <a:t>10%</a:t>
            </a:r>
          </a:p>
          <a:p>
            <a:pPr marL="514350" indent="-514350" eaLnBrk="1" hangingPunct="1">
              <a:buFont typeface="Arial" charset="0"/>
              <a:buAutoNum type="alphaUcPeriod"/>
            </a:pPr>
            <a:r>
              <a:rPr lang="en-US" altLang="en-US" smtClean="0">
                <a:ea typeface="MS PGothic" charset="-128"/>
              </a:rPr>
              <a:t>25%</a:t>
            </a:r>
          </a:p>
          <a:p>
            <a:pPr marL="514350" indent="-514350" eaLnBrk="1" hangingPunct="1">
              <a:buFont typeface="Arial" charset="0"/>
              <a:buAutoNum type="alphaUcPeriod"/>
            </a:pPr>
            <a:r>
              <a:rPr lang="en-US" altLang="en-US" smtClean="0">
                <a:ea typeface="MS PGothic" charset="-128"/>
              </a:rPr>
              <a:t>35%</a:t>
            </a:r>
          </a:p>
          <a:p>
            <a:pPr marL="514350" indent="-514350" eaLnBrk="1" hangingPunct="1">
              <a:buFont typeface="Arial" charset="0"/>
              <a:buAutoNum type="alphaUcPeriod"/>
            </a:pPr>
            <a:r>
              <a:rPr lang="en-US" altLang="en-US" smtClean="0">
                <a:ea typeface="MS PGothic" charset="-128"/>
              </a:rPr>
              <a:t>50%</a:t>
            </a:r>
          </a:p>
          <a:p>
            <a:pPr marL="514350" indent="-514350" eaLnBrk="1" hangingPunct="1">
              <a:buFont typeface="Arial" charset="0"/>
              <a:buAutoNum type="alphaUcPeriod"/>
            </a:pPr>
            <a:r>
              <a:rPr lang="en-US" altLang="en-US" smtClean="0">
                <a:ea typeface="MS PGothic" charset="-128"/>
              </a:rPr>
              <a:t>75%</a:t>
            </a:r>
          </a:p>
          <a:p>
            <a:pPr marL="514350" indent="-514350" eaLnBrk="1" hangingPunct="1">
              <a:buFont typeface="Arial" charset="0"/>
              <a:buAutoNum type="alphaUcPeriod"/>
            </a:pPr>
            <a:r>
              <a:rPr lang="en-US" altLang="en-US" smtClean="0">
                <a:ea typeface="MS PGothic" charset="-128"/>
              </a:rPr>
              <a:t>I would work regardless of tax level</a:t>
            </a:r>
            <a:endParaRPr lang="en-US" altLang="en-US" dirty="0">
              <a:ea typeface="MS PGothic" charset="-128"/>
            </a:endParaRPr>
          </a:p>
        </p:txBody>
      </p:sp>
      <p:pic>
        <p:nvPicPr>
          <p:cNvPr id="2" name="TPChart" descr="8845EB5905514DC19C9FD1BE0697C565Chart20170125220140616.png"/>
          <p:cNvPicPr>
            <a:picLocks/>
          </p:cNvPicPr>
          <p:nvPr>
            <p:custDataLst>
              <p:tags r:id="rId3"/>
            </p:custDataLst>
          </p:nvPr>
        </p:nvPicPr>
        <p:blipFill>
          <a:blip r:embed="rId5">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PQuestion"/>
          <p:cNvSpPr>
            <a:spLocks noGrp="1"/>
          </p:cNvSpPr>
          <p:nvPr>
            <p:ph type="title"/>
          </p:nvPr>
        </p:nvSpPr>
        <p:spPr/>
        <p:txBody>
          <a:bodyPr>
            <a:noAutofit/>
          </a:bodyPr>
          <a:lstStyle/>
          <a:p>
            <a:r>
              <a:rPr lang="en-US" altLang="en-US" sz="2800" dirty="0" smtClean="0">
                <a:ea typeface="MS PGothic" charset="-128"/>
              </a:rPr>
              <a:t>“A cut in federal income tax rates in the United States right now would lead to higher national income within five years than without the tax cut.”</a:t>
            </a:r>
            <a:endParaRPr lang="en-US" altLang="en-US" sz="2800" dirty="0">
              <a:ea typeface="MS PGothic" charset="-128"/>
            </a:endParaRPr>
          </a:p>
        </p:txBody>
      </p:sp>
      <p:sp>
        <p:nvSpPr>
          <p:cNvPr id="13314" name="TPAnswers"/>
          <p:cNvSpPr>
            <a:spLocks noGrp="1"/>
          </p:cNvSpPr>
          <p:nvPr>
            <p:ph idx="1"/>
            <p:custDataLst>
              <p:tags r:id="rId2"/>
            </p:custDataLst>
          </p:nvPr>
        </p:nvSpPr>
        <p:spPr>
          <a:xfrm>
            <a:off x="457200" y="2124152"/>
            <a:ext cx="4114800" cy="4525963"/>
          </a:xfrm>
        </p:spPr>
        <p:txBody>
          <a:bodyPr>
            <a:normAutofit/>
          </a:bodyPr>
          <a:lstStyle/>
          <a:p>
            <a:pPr marL="514350" indent="-514350">
              <a:buFont typeface="Arial" charset="0"/>
              <a:buAutoNum type="alphaUcPeriod"/>
            </a:pPr>
            <a:r>
              <a:rPr lang="en-US" altLang="en-US" sz="2800" dirty="0" smtClean="0">
                <a:ea typeface="MS PGothic" charset="-128"/>
              </a:rPr>
              <a:t>agree</a:t>
            </a:r>
          </a:p>
          <a:p>
            <a:pPr marL="514350" indent="-514350">
              <a:buFont typeface="Arial" charset="0"/>
              <a:buAutoNum type="alphaUcPeriod"/>
            </a:pPr>
            <a:r>
              <a:rPr lang="en-US" altLang="en-US" sz="2800" dirty="0" smtClean="0">
                <a:ea typeface="MS PGothic" charset="-128"/>
              </a:rPr>
              <a:t>disagree</a:t>
            </a:r>
          </a:p>
          <a:p>
            <a:pPr marL="514350" indent="-514350">
              <a:buFont typeface="Arial" charset="0"/>
              <a:buAutoNum type="alphaUcPeriod"/>
            </a:pPr>
            <a:r>
              <a:rPr lang="en-US" altLang="en-US" sz="2800" dirty="0" smtClean="0">
                <a:ea typeface="MS PGothic" charset="-128"/>
              </a:rPr>
              <a:t>uncertain</a:t>
            </a:r>
            <a:endParaRPr lang="en-US" altLang="en-US" sz="2800" dirty="0">
              <a:ea typeface="MS PGothic" charset="-128"/>
            </a:endParaRPr>
          </a:p>
        </p:txBody>
      </p:sp>
      <p:pic>
        <p:nvPicPr>
          <p:cNvPr id="2" name="TPChart" descr="1764DE376E8C499C93391E02D3188DFAChart20170125220141615.png"/>
          <p:cNvPicPr>
            <a:picLocks/>
          </p:cNvPicPr>
          <p:nvPr>
            <p:custDataLst>
              <p:tags r:id="rId3"/>
            </p:custDataLst>
          </p:nvPr>
        </p:nvPicPr>
        <p:blipFill>
          <a:blip r:embed="rId7">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sp>
        <p:nvSpPr>
          <p:cNvPr id="3" name="CAI1"/>
          <p:cNvSpPr/>
          <p:nvPr>
            <p:custDataLst>
              <p:tags r:id="rId4"/>
            </p:custDataLst>
          </p:nvPr>
        </p:nvSpPr>
        <p:spPr>
          <a:xfrm rot="10800000">
            <a:off x="182880" y="2284172"/>
            <a:ext cx="342900" cy="3429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PQuestion"/>
          <p:cNvSpPr>
            <a:spLocks noGrp="1"/>
          </p:cNvSpPr>
          <p:nvPr>
            <p:ph type="title"/>
          </p:nvPr>
        </p:nvSpPr>
        <p:spPr>
          <a:xfrm>
            <a:off x="182879" y="274638"/>
            <a:ext cx="8831237" cy="1143000"/>
          </a:xfrm>
        </p:spPr>
        <p:txBody>
          <a:bodyPr>
            <a:noAutofit/>
          </a:bodyPr>
          <a:lstStyle/>
          <a:p>
            <a:r>
              <a:rPr lang="en-US" altLang="en-US" sz="2400" dirty="0" smtClean="0">
                <a:ea typeface="MS PGothic" charset="-128"/>
              </a:rPr>
              <a:t>“A cut in federal income tax rates in the United States right now would raise taxable income enough so that the annual total tax revenue would be higher within five years than without the tax cut.”</a:t>
            </a:r>
            <a:endParaRPr lang="en-US" altLang="en-US" sz="2400" dirty="0">
              <a:ea typeface="MS PGothic" charset="-128"/>
            </a:endParaRPr>
          </a:p>
        </p:txBody>
      </p:sp>
      <p:sp>
        <p:nvSpPr>
          <p:cNvPr id="13314" name="TPAnswers"/>
          <p:cNvSpPr>
            <a:spLocks noGrp="1"/>
          </p:cNvSpPr>
          <p:nvPr>
            <p:ph idx="1"/>
            <p:custDataLst>
              <p:tags r:id="rId2"/>
            </p:custDataLst>
          </p:nvPr>
        </p:nvSpPr>
        <p:spPr>
          <a:xfrm>
            <a:off x="457200" y="1785257"/>
            <a:ext cx="4114800" cy="4525963"/>
          </a:xfrm>
        </p:spPr>
        <p:txBody>
          <a:bodyPr>
            <a:normAutofit/>
          </a:bodyPr>
          <a:lstStyle/>
          <a:p>
            <a:pPr marL="514350" indent="-514350">
              <a:buFont typeface="Arial" charset="0"/>
              <a:buAutoNum type="alphaUcPeriod"/>
            </a:pPr>
            <a:r>
              <a:rPr lang="en-US" altLang="en-US" sz="2800" dirty="0" smtClean="0">
                <a:ea typeface="MS PGothic" charset="-128"/>
              </a:rPr>
              <a:t>agree</a:t>
            </a:r>
          </a:p>
          <a:p>
            <a:pPr marL="514350" indent="-514350">
              <a:buFont typeface="Arial" charset="0"/>
              <a:buAutoNum type="alphaUcPeriod"/>
            </a:pPr>
            <a:r>
              <a:rPr lang="en-US" altLang="en-US" sz="2800" dirty="0" smtClean="0">
                <a:ea typeface="MS PGothic" charset="-128"/>
              </a:rPr>
              <a:t>disagree</a:t>
            </a:r>
          </a:p>
          <a:p>
            <a:pPr marL="514350" indent="-514350">
              <a:buFont typeface="Arial" charset="0"/>
              <a:buAutoNum type="alphaUcPeriod"/>
            </a:pPr>
            <a:r>
              <a:rPr lang="en-US" altLang="en-US" sz="2800" dirty="0" smtClean="0">
                <a:ea typeface="MS PGothic" charset="-128"/>
              </a:rPr>
              <a:t>uncertain</a:t>
            </a:r>
            <a:endParaRPr lang="en-US" altLang="en-US" sz="2800" dirty="0">
              <a:ea typeface="MS PGothic" charset="-128"/>
            </a:endParaRPr>
          </a:p>
        </p:txBody>
      </p:sp>
      <p:pic>
        <p:nvPicPr>
          <p:cNvPr id="2" name="TPChart" descr="F532852AD75F49F899220195BD0C4612Chart20170125220139671.png"/>
          <p:cNvPicPr>
            <a:picLocks/>
          </p:cNvPicPr>
          <p:nvPr>
            <p:custDataLst>
              <p:tags r:id="rId3"/>
            </p:custDataLst>
          </p:nvPr>
        </p:nvPicPr>
        <p:blipFill>
          <a:blip r:embed="rId7">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sp>
        <p:nvSpPr>
          <p:cNvPr id="3" name="CAI1"/>
          <p:cNvSpPr/>
          <p:nvPr>
            <p:custDataLst>
              <p:tags r:id="rId4"/>
            </p:custDataLst>
          </p:nvPr>
        </p:nvSpPr>
        <p:spPr>
          <a:xfrm rot="10800000">
            <a:off x="182880" y="2377757"/>
            <a:ext cx="342900" cy="3429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PQuestion"/>
          <p:cNvSpPr>
            <a:spLocks noGrp="1"/>
          </p:cNvSpPr>
          <p:nvPr>
            <p:ph type="title"/>
          </p:nvPr>
        </p:nvSpPr>
        <p:spPr/>
        <p:txBody>
          <a:bodyPr>
            <a:normAutofit fontScale="90000"/>
          </a:bodyPr>
          <a:lstStyle/>
          <a:p>
            <a:pPr eaLnBrk="1" hangingPunct="1"/>
            <a:r>
              <a:rPr lang="en-US" altLang="en-US" smtClean="0">
                <a:ea typeface="MS PGothic" charset="-128"/>
              </a:rPr>
              <a:t>Taxes create market inefficiencies that can be measured as deadweight loss.</a:t>
            </a:r>
            <a:endParaRPr lang="en-US" altLang="en-US">
              <a:ea typeface="MS PGothic" charset="-128"/>
            </a:endParaRPr>
          </a:p>
        </p:txBody>
      </p:sp>
      <p:sp>
        <p:nvSpPr>
          <p:cNvPr id="2051" name="TPAnswers"/>
          <p:cNvSpPr>
            <a:spLocks noGrp="1"/>
          </p:cNvSpPr>
          <p:nvPr>
            <p:ph idx="1"/>
            <p:custDataLst>
              <p:tags r:id="rId2"/>
            </p:custDataLst>
          </p:nvPr>
        </p:nvSpPr>
        <p:spPr>
          <a:xfrm>
            <a:off x="457200" y="2115272"/>
            <a:ext cx="4114800" cy="4525963"/>
          </a:xfrm>
        </p:spPr>
        <p:txBody>
          <a:bodyPr>
            <a:normAutofit/>
          </a:bodyPr>
          <a:lstStyle/>
          <a:p>
            <a:pPr marL="514350" indent="-514350" eaLnBrk="1" hangingPunct="1">
              <a:buFont typeface="Arial" charset="0"/>
              <a:buAutoNum type="alphaUcPeriod"/>
            </a:pPr>
            <a:r>
              <a:rPr lang="en-US" altLang="en-US" dirty="0" smtClean="0">
                <a:ea typeface="MS PGothic" charset="-128"/>
              </a:rPr>
              <a:t>True</a:t>
            </a:r>
          </a:p>
          <a:p>
            <a:pPr marL="514350" indent="-514350" eaLnBrk="1" hangingPunct="1">
              <a:buFont typeface="Arial" charset="0"/>
              <a:buAutoNum type="alphaUcPeriod"/>
            </a:pPr>
            <a:r>
              <a:rPr lang="en-US" altLang="en-US" dirty="0" smtClean="0">
                <a:ea typeface="MS PGothic" charset="-128"/>
              </a:rPr>
              <a:t>False</a:t>
            </a:r>
            <a:endParaRPr lang="en-US" altLang="en-US" dirty="0">
              <a:ea typeface="MS PGothic" charset="-128"/>
            </a:endParaRPr>
          </a:p>
        </p:txBody>
      </p:sp>
      <p:pic>
        <p:nvPicPr>
          <p:cNvPr id="2" name="TPChart" descr="BFB44AEDC304465BA3E9996F7359B8F2Chart20170125220128086.png"/>
          <p:cNvPicPr>
            <a:picLocks/>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sp>
        <p:nvSpPr>
          <p:cNvPr id="3" name="CAI1"/>
          <p:cNvSpPr/>
          <p:nvPr>
            <p:custDataLst>
              <p:tags r:id="rId4"/>
            </p:custDataLst>
          </p:nvPr>
        </p:nvSpPr>
        <p:spPr>
          <a:xfrm rot="10800000">
            <a:off x="142240" y="2292225"/>
            <a:ext cx="393700" cy="393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PQuestion"/>
          <p:cNvSpPr>
            <a:spLocks noGrp="1"/>
          </p:cNvSpPr>
          <p:nvPr>
            <p:ph type="title"/>
          </p:nvPr>
        </p:nvSpPr>
        <p:spPr/>
        <p:txBody>
          <a:bodyPr>
            <a:normAutofit fontScale="90000"/>
          </a:bodyPr>
          <a:lstStyle/>
          <a:p>
            <a:pPr eaLnBrk="1" hangingPunct="1"/>
            <a:r>
              <a:rPr lang="en-US" altLang="en-US" smtClean="0">
                <a:ea typeface="MS PGothic" charset="-128"/>
              </a:rPr>
              <a:t>As the size of a tax increases, the size of the deadweight loss first increases, then decreases.</a:t>
            </a:r>
            <a:endParaRPr lang="en-US" altLang="en-US">
              <a:ea typeface="MS PGothic" charset="-128"/>
            </a:endParaRPr>
          </a:p>
        </p:txBody>
      </p:sp>
      <p:sp>
        <p:nvSpPr>
          <p:cNvPr id="2051" name="TPAnswers"/>
          <p:cNvSpPr>
            <a:spLocks noGrp="1"/>
          </p:cNvSpPr>
          <p:nvPr>
            <p:ph idx="1"/>
            <p:custDataLst>
              <p:tags r:id="rId2"/>
            </p:custDataLst>
          </p:nvPr>
        </p:nvSpPr>
        <p:spPr>
          <a:xfrm>
            <a:off x="457200" y="2342620"/>
            <a:ext cx="4114800" cy="4525963"/>
          </a:xfrm>
        </p:spPr>
        <p:txBody>
          <a:bodyPr>
            <a:normAutofit/>
          </a:bodyPr>
          <a:lstStyle/>
          <a:p>
            <a:pPr marL="514350" indent="-514350" eaLnBrk="1" hangingPunct="1">
              <a:buFont typeface="Arial" charset="0"/>
              <a:buAutoNum type="alphaUcPeriod"/>
            </a:pPr>
            <a:r>
              <a:rPr lang="en-US" altLang="en-US" dirty="0" smtClean="0">
                <a:ea typeface="MS PGothic" charset="-128"/>
              </a:rPr>
              <a:t>True</a:t>
            </a:r>
          </a:p>
          <a:p>
            <a:pPr marL="514350" indent="-514350" eaLnBrk="1" hangingPunct="1">
              <a:buFont typeface="Arial" charset="0"/>
              <a:buAutoNum type="alphaUcPeriod"/>
            </a:pPr>
            <a:r>
              <a:rPr lang="en-US" altLang="en-US" dirty="0" smtClean="0">
                <a:ea typeface="MS PGothic" charset="-128"/>
              </a:rPr>
              <a:t>False</a:t>
            </a:r>
            <a:endParaRPr lang="en-US" altLang="en-US" dirty="0">
              <a:ea typeface="MS PGothic" charset="-128"/>
            </a:endParaRPr>
          </a:p>
        </p:txBody>
      </p:sp>
      <p:pic>
        <p:nvPicPr>
          <p:cNvPr id="2" name="TPChart" descr="718C2825B0FC4B19B11EB3B611E38213Chart20170125220129438.png"/>
          <p:cNvPicPr>
            <a:picLocks/>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sp>
        <p:nvSpPr>
          <p:cNvPr id="3" name="CAI1"/>
          <p:cNvSpPr/>
          <p:nvPr>
            <p:custDataLst>
              <p:tags r:id="rId4"/>
            </p:custDataLst>
          </p:nvPr>
        </p:nvSpPr>
        <p:spPr>
          <a:xfrm rot="10800000">
            <a:off x="142240" y="3007253"/>
            <a:ext cx="393700" cy="393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PQuestion"/>
          <p:cNvSpPr>
            <a:spLocks noGrp="1"/>
          </p:cNvSpPr>
          <p:nvPr>
            <p:ph type="title"/>
          </p:nvPr>
        </p:nvSpPr>
        <p:spPr/>
        <p:txBody>
          <a:bodyPr>
            <a:noAutofit/>
          </a:bodyPr>
          <a:lstStyle/>
          <a:p>
            <a:pPr eaLnBrk="1" hangingPunct="1"/>
            <a:r>
              <a:rPr lang="en-US" altLang="en-US" sz="2800" dirty="0" smtClean="0">
                <a:ea typeface="MS PGothic" charset="-128"/>
              </a:rPr>
              <a:t>A policymaker that wants to raise tax revenue while minimizing the deadweight loss should tax goods with inelastic supply and demand rather than goods with elastic supply and demand.</a:t>
            </a:r>
            <a:endParaRPr lang="en-US" altLang="en-US" sz="2800" dirty="0">
              <a:ea typeface="MS PGothic" charset="-128"/>
            </a:endParaRPr>
          </a:p>
        </p:txBody>
      </p:sp>
      <p:sp>
        <p:nvSpPr>
          <p:cNvPr id="2051" name="TPAnswers"/>
          <p:cNvSpPr>
            <a:spLocks noGrp="1"/>
          </p:cNvSpPr>
          <p:nvPr>
            <p:ph idx="1"/>
            <p:custDataLst>
              <p:tags r:id="rId2"/>
            </p:custDataLst>
          </p:nvPr>
        </p:nvSpPr>
        <p:spPr>
          <a:xfrm>
            <a:off x="457200" y="2210559"/>
            <a:ext cx="4114800" cy="4525963"/>
          </a:xfrm>
        </p:spPr>
        <p:txBody>
          <a:bodyPr>
            <a:normAutofit/>
          </a:bodyPr>
          <a:lstStyle/>
          <a:p>
            <a:pPr marL="514350" indent="-514350" eaLnBrk="1" hangingPunct="1">
              <a:buFont typeface="Arial" charset="0"/>
              <a:buAutoNum type="alphaUcPeriod"/>
            </a:pPr>
            <a:r>
              <a:rPr lang="en-US" altLang="en-US" dirty="0" smtClean="0">
                <a:ea typeface="MS PGothic" charset="-128"/>
              </a:rPr>
              <a:t>True</a:t>
            </a:r>
          </a:p>
          <a:p>
            <a:pPr marL="514350" indent="-514350" eaLnBrk="1" hangingPunct="1">
              <a:buFont typeface="Arial" charset="0"/>
              <a:buAutoNum type="alphaUcPeriod"/>
            </a:pPr>
            <a:r>
              <a:rPr lang="en-US" altLang="en-US" dirty="0" smtClean="0">
                <a:ea typeface="MS PGothic" charset="-128"/>
              </a:rPr>
              <a:t>False</a:t>
            </a:r>
            <a:endParaRPr lang="en-US" altLang="en-US" dirty="0">
              <a:ea typeface="MS PGothic" charset="-128"/>
            </a:endParaRPr>
          </a:p>
        </p:txBody>
      </p:sp>
      <p:pic>
        <p:nvPicPr>
          <p:cNvPr id="2" name="TPChart" descr="10B9114DAFA044A789988B55A1042D74Chart20170125220130388.png"/>
          <p:cNvPicPr>
            <a:picLocks/>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sp>
        <p:nvSpPr>
          <p:cNvPr id="3" name="CAI1"/>
          <p:cNvSpPr/>
          <p:nvPr>
            <p:custDataLst>
              <p:tags r:id="rId4"/>
            </p:custDataLst>
          </p:nvPr>
        </p:nvSpPr>
        <p:spPr>
          <a:xfrm rot="10800000">
            <a:off x="142240" y="2387512"/>
            <a:ext cx="393700" cy="393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PQuestion"/>
          <p:cNvSpPr>
            <a:spLocks noGrp="1"/>
          </p:cNvSpPr>
          <p:nvPr>
            <p:ph type="title"/>
          </p:nvPr>
        </p:nvSpPr>
        <p:spPr>
          <a:xfrm>
            <a:off x="3747742" y="185833"/>
            <a:ext cx="4745344" cy="1143000"/>
          </a:xfrm>
        </p:spPr>
        <p:txBody>
          <a:bodyPr>
            <a:noAutofit/>
          </a:bodyPr>
          <a:lstStyle/>
          <a:p>
            <a:r>
              <a:rPr lang="en-US" altLang="en-US" sz="2400" dirty="0" smtClean="0">
                <a:ea typeface="MS PGothic" charset="-128"/>
              </a:rPr>
              <a:t>Refer to the figure.  If there is no tax placed on the good in the market, total surplus is the area</a:t>
            </a:r>
            <a:endParaRPr lang="en-US" altLang="en-US" sz="2400" dirty="0">
              <a:ea typeface="MS PGothic" charset="-128"/>
            </a:endParaRPr>
          </a:p>
        </p:txBody>
      </p:sp>
      <p:sp>
        <p:nvSpPr>
          <p:cNvPr id="13314" name="TPAnswers"/>
          <p:cNvSpPr>
            <a:spLocks noGrp="1"/>
          </p:cNvSpPr>
          <p:nvPr>
            <p:ph idx="1"/>
            <p:custDataLst>
              <p:tags r:id="rId2"/>
            </p:custDataLst>
          </p:nvPr>
        </p:nvSpPr>
        <p:spPr>
          <a:xfrm>
            <a:off x="457200" y="3180938"/>
            <a:ext cx="4114800" cy="4525963"/>
          </a:xfrm>
        </p:spPr>
        <p:txBody>
          <a:bodyPr>
            <a:normAutofit/>
          </a:bodyPr>
          <a:lstStyle/>
          <a:p>
            <a:pPr marL="514350" indent="-514350">
              <a:buFont typeface="Arial" charset="0"/>
              <a:buAutoNum type="alphaUcPeriod"/>
            </a:pPr>
            <a:r>
              <a:rPr lang="en-US" altLang="en-US" sz="2800" dirty="0" smtClean="0">
                <a:ea typeface="MS PGothic" charset="-128"/>
              </a:rPr>
              <a:t>A + B + C + D.</a:t>
            </a:r>
          </a:p>
          <a:p>
            <a:pPr marL="514350" indent="-514350">
              <a:buFont typeface="Arial" charset="0"/>
              <a:buAutoNum type="alphaUcPeriod"/>
            </a:pPr>
            <a:r>
              <a:rPr lang="en-US" altLang="en-US" sz="2800" dirty="0" smtClean="0">
                <a:ea typeface="MS PGothic" charset="-128"/>
              </a:rPr>
              <a:t>A + B + C + D + E + F.</a:t>
            </a:r>
          </a:p>
          <a:p>
            <a:pPr marL="514350" indent="-514350">
              <a:buFont typeface="Arial" charset="0"/>
              <a:buAutoNum type="alphaUcPeriod"/>
            </a:pPr>
            <a:r>
              <a:rPr lang="en-US" altLang="en-US" sz="2800" dirty="0" smtClean="0">
                <a:ea typeface="MS PGothic" charset="-128"/>
              </a:rPr>
              <a:t>B + C + E + F.</a:t>
            </a:r>
          </a:p>
          <a:p>
            <a:pPr marL="514350" indent="-514350">
              <a:buFont typeface="Arial" charset="0"/>
              <a:buAutoNum type="alphaUcPeriod"/>
            </a:pPr>
            <a:r>
              <a:rPr lang="en-US" altLang="en-US" sz="2800" dirty="0" smtClean="0">
                <a:ea typeface="MS PGothic" charset="-128"/>
              </a:rPr>
              <a:t>E + F.</a:t>
            </a:r>
            <a:endParaRPr lang="en-US" altLang="en-US" sz="2800" dirty="0">
              <a:ea typeface="MS PGothic" charset="-128"/>
            </a:endParaRPr>
          </a:p>
        </p:txBody>
      </p:sp>
      <p:pic>
        <p:nvPicPr>
          <p:cNvPr id="2" name="TPChart" descr="6ABBA26727FB43F19CDCB74D58D319CCChart20170125220131319.png"/>
          <p:cNvPicPr>
            <a:picLocks/>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pic>
        <p:nvPicPr>
          <p:cNvPr id="3" name="Picture 2" descr="A98DCB962F7B4C37A9ED2E8466C765A4.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2854" y="97686"/>
            <a:ext cx="2788604" cy="2634750"/>
          </a:xfrm>
          <a:prstGeom prst="rect">
            <a:avLst/>
          </a:prstGeom>
        </p:spPr>
      </p:pic>
      <p:sp>
        <p:nvSpPr>
          <p:cNvPr id="4" name="CAI1"/>
          <p:cNvSpPr/>
          <p:nvPr>
            <p:custDataLst>
              <p:tags r:id="rId4"/>
            </p:custDataLst>
          </p:nvPr>
        </p:nvSpPr>
        <p:spPr>
          <a:xfrm rot="10800000">
            <a:off x="182880" y="3767678"/>
            <a:ext cx="342900" cy="3429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PQuestion"/>
          <p:cNvSpPr>
            <a:spLocks noGrp="1"/>
          </p:cNvSpPr>
          <p:nvPr>
            <p:ph type="title"/>
          </p:nvPr>
        </p:nvSpPr>
        <p:spPr>
          <a:xfrm>
            <a:off x="3374742" y="274638"/>
            <a:ext cx="5312057" cy="1143000"/>
          </a:xfrm>
        </p:spPr>
        <p:txBody>
          <a:bodyPr>
            <a:noAutofit/>
          </a:bodyPr>
          <a:lstStyle/>
          <a:p>
            <a:r>
              <a:rPr lang="en-US" altLang="en-US" sz="2400" dirty="0" smtClean="0">
                <a:ea typeface="MS PGothic" charset="-128"/>
              </a:rPr>
              <a:t>Refer to the figure.  If the per-unit tax is placed on the good in the market, the tax revenue is the area</a:t>
            </a:r>
            <a:endParaRPr lang="en-US" altLang="en-US" sz="2400" dirty="0">
              <a:ea typeface="MS PGothic" charset="-128"/>
            </a:endParaRPr>
          </a:p>
        </p:txBody>
      </p:sp>
      <p:sp>
        <p:nvSpPr>
          <p:cNvPr id="13314" name="TPAnswers"/>
          <p:cNvSpPr>
            <a:spLocks noGrp="1"/>
          </p:cNvSpPr>
          <p:nvPr>
            <p:ph idx="1"/>
            <p:custDataLst>
              <p:tags r:id="rId2"/>
            </p:custDataLst>
          </p:nvPr>
        </p:nvSpPr>
        <p:spPr>
          <a:xfrm>
            <a:off x="393700" y="2950043"/>
            <a:ext cx="4114800" cy="4525963"/>
          </a:xfrm>
        </p:spPr>
        <p:txBody>
          <a:bodyPr>
            <a:normAutofit/>
          </a:bodyPr>
          <a:lstStyle/>
          <a:p>
            <a:pPr marL="514350" indent="-514350">
              <a:buFont typeface="Arial" charset="0"/>
              <a:buAutoNum type="alphaUcPeriod"/>
            </a:pPr>
            <a:r>
              <a:rPr lang="en-US" altLang="en-US" sz="2400" dirty="0" smtClean="0">
                <a:ea typeface="MS PGothic" charset="-128"/>
              </a:rPr>
              <a:t>A + B + E</a:t>
            </a:r>
          </a:p>
          <a:p>
            <a:pPr marL="514350" indent="-514350">
              <a:buFont typeface="Arial" charset="0"/>
              <a:buAutoNum type="alphaUcPeriod"/>
            </a:pPr>
            <a:r>
              <a:rPr lang="en-US" altLang="en-US" sz="2400" dirty="0" smtClean="0">
                <a:ea typeface="MS PGothic" charset="-128"/>
              </a:rPr>
              <a:t>C + D + F</a:t>
            </a:r>
          </a:p>
          <a:p>
            <a:pPr marL="514350" indent="-514350">
              <a:buFont typeface="Arial" charset="0"/>
              <a:buAutoNum type="alphaUcPeriod"/>
            </a:pPr>
            <a:r>
              <a:rPr lang="en-US" altLang="en-US" sz="2400" dirty="0" smtClean="0">
                <a:ea typeface="MS PGothic" charset="-128"/>
              </a:rPr>
              <a:t>B + C</a:t>
            </a:r>
          </a:p>
          <a:p>
            <a:pPr marL="514350" indent="-514350">
              <a:buFont typeface="Arial" charset="0"/>
              <a:buAutoNum type="alphaUcPeriod"/>
            </a:pPr>
            <a:r>
              <a:rPr lang="en-US" altLang="en-US" sz="2400" dirty="0" smtClean="0">
                <a:ea typeface="MS PGothic" charset="-128"/>
              </a:rPr>
              <a:t>E + F</a:t>
            </a:r>
            <a:endParaRPr lang="en-US" altLang="en-US" sz="2400" dirty="0">
              <a:ea typeface="MS PGothic" charset="-128"/>
            </a:endParaRPr>
          </a:p>
        </p:txBody>
      </p:sp>
      <p:pic>
        <p:nvPicPr>
          <p:cNvPr id="2" name="TPChart" descr="1DF9D22D578548ECB8ED10DD7A5156B5Chart20170125220132384.png"/>
          <p:cNvPicPr>
            <a:picLocks/>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pic>
        <p:nvPicPr>
          <p:cNvPr id="3" name="Picture 2" descr="886385CF425F4DD09E3824DB679E0FBC.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9582" y="98876"/>
            <a:ext cx="2591692" cy="2459911"/>
          </a:xfrm>
          <a:prstGeom prst="rect">
            <a:avLst/>
          </a:prstGeom>
        </p:spPr>
      </p:pic>
      <p:sp>
        <p:nvSpPr>
          <p:cNvPr id="4" name="CAI1"/>
          <p:cNvSpPr/>
          <p:nvPr>
            <p:custDataLst>
              <p:tags r:id="rId4"/>
            </p:custDataLst>
          </p:nvPr>
        </p:nvSpPr>
        <p:spPr>
          <a:xfrm rot="10800000">
            <a:off x="160020" y="3897802"/>
            <a:ext cx="292100" cy="2921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PQuestion"/>
          <p:cNvSpPr>
            <a:spLocks noGrp="1"/>
          </p:cNvSpPr>
          <p:nvPr>
            <p:ph type="title"/>
          </p:nvPr>
        </p:nvSpPr>
        <p:spPr>
          <a:xfrm>
            <a:off x="3641170" y="274638"/>
            <a:ext cx="5045629" cy="1143000"/>
          </a:xfrm>
        </p:spPr>
        <p:txBody>
          <a:bodyPr>
            <a:noAutofit/>
          </a:bodyPr>
          <a:lstStyle/>
          <a:p>
            <a:r>
              <a:rPr lang="en-US" altLang="en-US" sz="2000" dirty="0">
                <a:ea typeface="MS PGothic" charset="-128"/>
              </a:rPr>
              <a:t/>
            </a:r>
            <a:br>
              <a:rPr lang="en-US" altLang="en-US" sz="2000" dirty="0">
                <a:ea typeface="MS PGothic" charset="-128"/>
              </a:rPr>
            </a:br>
            <a:r>
              <a:rPr lang="en-US" altLang="en-US" sz="2000" dirty="0" smtClean="0">
                <a:ea typeface="MS PGothic" charset="-128"/>
              </a:rPr>
              <a:t>Refer to the figure. If the per-unit tax is placed on the good in the market, the consumer surplus is the area _____ and the producer surplus is the area ____, respectively.</a:t>
            </a:r>
            <a:endParaRPr lang="en-US" altLang="en-US" sz="2000" dirty="0">
              <a:ea typeface="MS PGothic" charset="-128"/>
            </a:endParaRPr>
          </a:p>
        </p:txBody>
      </p:sp>
      <p:sp>
        <p:nvSpPr>
          <p:cNvPr id="13314" name="TPAnswers"/>
          <p:cNvSpPr>
            <a:spLocks noGrp="1"/>
          </p:cNvSpPr>
          <p:nvPr>
            <p:ph idx="1"/>
            <p:custDataLst>
              <p:tags r:id="rId2"/>
            </p:custDataLst>
          </p:nvPr>
        </p:nvSpPr>
        <p:spPr>
          <a:xfrm>
            <a:off x="393700" y="2932282"/>
            <a:ext cx="4114800" cy="4525963"/>
          </a:xfrm>
        </p:spPr>
        <p:txBody>
          <a:bodyPr>
            <a:normAutofit/>
          </a:bodyPr>
          <a:lstStyle/>
          <a:p>
            <a:pPr marL="514350" indent="-514350">
              <a:buFont typeface="Arial" charset="0"/>
              <a:buAutoNum type="alphaUcPeriod"/>
            </a:pPr>
            <a:r>
              <a:rPr lang="en-US" altLang="en-US" sz="2400" dirty="0" smtClean="0">
                <a:ea typeface="MS PGothic" charset="-128"/>
              </a:rPr>
              <a:t>A; D.</a:t>
            </a:r>
          </a:p>
          <a:p>
            <a:pPr marL="514350" indent="-514350">
              <a:buFont typeface="Arial" charset="0"/>
              <a:buAutoNum type="alphaUcPeriod"/>
            </a:pPr>
            <a:r>
              <a:rPr lang="en-US" altLang="en-US" sz="2400" dirty="0" smtClean="0">
                <a:ea typeface="MS PGothic" charset="-128"/>
              </a:rPr>
              <a:t>A + B + C; D + E + F.</a:t>
            </a:r>
          </a:p>
          <a:p>
            <a:pPr marL="514350" indent="-514350">
              <a:buFont typeface="Arial" charset="0"/>
              <a:buAutoNum type="alphaUcPeriod"/>
            </a:pPr>
            <a:r>
              <a:rPr lang="en-US" altLang="en-US" sz="2400" dirty="0" smtClean="0">
                <a:ea typeface="MS PGothic" charset="-128"/>
              </a:rPr>
              <a:t>D; C.</a:t>
            </a:r>
          </a:p>
          <a:p>
            <a:pPr marL="514350" indent="-514350">
              <a:buFont typeface="Arial" charset="0"/>
              <a:buAutoNum type="alphaUcPeriod"/>
            </a:pPr>
            <a:r>
              <a:rPr lang="en-US" altLang="en-US" sz="2400" dirty="0" smtClean="0">
                <a:ea typeface="MS PGothic" charset="-128"/>
              </a:rPr>
              <a:t>E;  F.</a:t>
            </a:r>
            <a:endParaRPr lang="en-US" altLang="en-US" sz="2400" dirty="0">
              <a:ea typeface="MS PGothic" charset="-128"/>
            </a:endParaRPr>
          </a:p>
        </p:txBody>
      </p:sp>
      <p:pic>
        <p:nvPicPr>
          <p:cNvPr id="2" name="TPChart" descr="ACD0FEF331BF40DA9663904E63900C9DChart20170125220133406.png"/>
          <p:cNvPicPr>
            <a:picLocks/>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pic>
        <p:nvPicPr>
          <p:cNvPr id="3" name="Picture 2" descr="186684FE7C5649379A193B4E80FE2CAF.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8593" y="98877"/>
            <a:ext cx="2817138" cy="2637522"/>
          </a:xfrm>
          <a:prstGeom prst="rect">
            <a:avLst/>
          </a:prstGeom>
        </p:spPr>
      </p:pic>
      <p:sp>
        <p:nvSpPr>
          <p:cNvPr id="4" name="CAI1"/>
          <p:cNvSpPr/>
          <p:nvPr>
            <p:custDataLst>
              <p:tags r:id="rId4"/>
            </p:custDataLst>
          </p:nvPr>
        </p:nvSpPr>
        <p:spPr>
          <a:xfrm rot="10800000">
            <a:off x="160020" y="3075369"/>
            <a:ext cx="292100" cy="2921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PQuestion"/>
          <p:cNvSpPr>
            <a:spLocks noGrp="1"/>
          </p:cNvSpPr>
          <p:nvPr>
            <p:ph type="title"/>
          </p:nvPr>
        </p:nvSpPr>
        <p:spPr>
          <a:xfrm>
            <a:off x="3712218" y="274638"/>
            <a:ext cx="4974582" cy="1143000"/>
          </a:xfrm>
        </p:spPr>
        <p:txBody>
          <a:bodyPr>
            <a:noAutofit/>
          </a:bodyPr>
          <a:lstStyle/>
          <a:p>
            <a:r>
              <a:rPr lang="en-US" altLang="en-US" sz="2400" dirty="0" smtClean="0">
                <a:ea typeface="MS PGothic" charset="-128"/>
              </a:rPr>
              <a:t>Refer to the figure.  If the per-unit tax is placed on the good in the market, the deadweight loss is the area</a:t>
            </a:r>
            <a:endParaRPr lang="en-US" altLang="en-US" sz="2400" dirty="0">
              <a:ea typeface="MS PGothic" charset="-128"/>
            </a:endParaRPr>
          </a:p>
        </p:txBody>
      </p:sp>
      <p:sp>
        <p:nvSpPr>
          <p:cNvPr id="13314" name="TPAnswers"/>
          <p:cNvSpPr>
            <a:spLocks noGrp="1"/>
          </p:cNvSpPr>
          <p:nvPr>
            <p:ph idx="1"/>
            <p:custDataLst>
              <p:tags r:id="rId2"/>
            </p:custDataLst>
          </p:nvPr>
        </p:nvSpPr>
        <p:spPr>
          <a:xfrm>
            <a:off x="457200" y="3314146"/>
            <a:ext cx="4114800" cy="4525963"/>
          </a:xfrm>
        </p:spPr>
        <p:txBody>
          <a:bodyPr>
            <a:normAutofit/>
          </a:bodyPr>
          <a:lstStyle/>
          <a:p>
            <a:pPr marL="514350" indent="-514350">
              <a:buFont typeface="Arial" charset="0"/>
              <a:buAutoNum type="alphaUcPeriod"/>
            </a:pPr>
            <a:r>
              <a:rPr lang="en-US" altLang="en-US" sz="2400" dirty="0" smtClean="0">
                <a:ea typeface="MS PGothic" charset="-128"/>
              </a:rPr>
              <a:t>B + C</a:t>
            </a:r>
          </a:p>
          <a:p>
            <a:pPr marL="514350" indent="-514350">
              <a:buFont typeface="Arial" charset="0"/>
              <a:buAutoNum type="alphaUcPeriod"/>
            </a:pPr>
            <a:r>
              <a:rPr lang="en-US" altLang="en-US" sz="2400" dirty="0" smtClean="0">
                <a:ea typeface="MS PGothic" charset="-128"/>
              </a:rPr>
              <a:t>B + C + E + F</a:t>
            </a:r>
          </a:p>
          <a:p>
            <a:pPr marL="514350" indent="-514350">
              <a:buFont typeface="Arial" charset="0"/>
              <a:buAutoNum type="alphaUcPeriod"/>
            </a:pPr>
            <a:r>
              <a:rPr lang="en-US" altLang="en-US" sz="2400" dirty="0" smtClean="0">
                <a:ea typeface="MS PGothic" charset="-128"/>
              </a:rPr>
              <a:t>A + B + C + D</a:t>
            </a:r>
          </a:p>
          <a:p>
            <a:pPr marL="514350" indent="-514350">
              <a:buFont typeface="Arial" charset="0"/>
              <a:buAutoNum type="alphaUcPeriod"/>
            </a:pPr>
            <a:r>
              <a:rPr lang="en-US" altLang="en-US" sz="2400" dirty="0" smtClean="0">
                <a:ea typeface="MS PGothic" charset="-128"/>
              </a:rPr>
              <a:t>E + F</a:t>
            </a:r>
            <a:endParaRPr lang="en-US" altLang="en-US" sz="2400" dirty="0">
              <a:ea typeface="MS PGothic" charset="-128"/>
            </a:endParaRPr>
          </a:p>
        </p:txBody>
      </p:sp>
      <p:pic>
        <p:nvPicPr>
          <p:cNvPr id="2" name="TPChart" descr="40CCFBEEFB4A44F9A4AE526FBCA144DDChart20170125220134417.png"/>
          <p:cNvPicPr>
            <a:picLocks/>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pic>
        <p:nvPicPr>
          <p:cNvPr id="3" name="Picture 2" descr="F6CFD5DAC1FA412180503042BDD2D3FF.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0903" y="195372"/>
            <a:ext cx="2845116" cy="2619760"/>
          </a:xfrm>
          <a:prstGeom prst="rect">
            <a:avLst/>
          </a:prstGeom>
        </p:spPr>
      </p:pic>
      <p:sp>
        <p:nvSpPr>
          <p:cNvPr id="4" name="CAI1"/>
          <p:cNvSpPr/>
          <p:nvPr>
            <p:custDataLst>
              <p:tags r:id="rId4"/>
            </p:custDataLst>
          </p:nvPr>
        </p:nvSpPr>
        <p:spPr>
          <a:xfrm rot="10800000">
            <a:off x="223520" y="4700817"/>
            <a:ext cx="292100" cy="2921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PQuestion"/>
          <p:cNvSpPr>
            <a:spLocks noGrp="1"/>
          </p:cNvSpPr>
          <p:nvPr>
            <p:ph type="title"/>
          </p:nvPr>
        </p:nvSpPr>
        <p:spPr/>
        <p:txBody>
          <a:bodyPr>
            <a:noAutofit/>
          </a:bodyPr>
          <a:lstStyle/>
          <a:p>
            <a:r>
              <a:rPr lang="en-US" altLang="en-US" sz="2000" dirty="0" smtClean="0">
                <a:ea typeface="MS PGothic" charset="-128"/>
              </a:rPr>
              <a:t>The market of chocolate cupcakes is in equilibrium at a price of $4 and a quantity of 300 chocolate cupcakes. The government levies a $1 per unit tax, which decreases the quantity bought and sold to 250. Which of the following statements is incorrect?</a:t>
            </a:r>
            <a:endParaRPr lang="en-US" altLang="en-US" sz="2000" dirty="0">
              <a:ea typeface="MS PGothic" charset="-128"/>
            </a:endParaRPr>
          </a:p>
        </p:txBody>
      </p:sp>
      <p:sp>
        <p:nvSpPr>
          <p:cNvPr id="13314" name="TPAnswers"/>
          <p:cNvSpPr>
            <a:spLocks noGrp="1"/>
          </p:cNvSpPr>
          <p:nvPr>
            <p:ph idx="1"/>
            <p:custDataLst>
              <p:tags r:id="rId2"/>
            </p:custDataLst>
          </p:nvPr>
        </p:nvSpPr>
        <p:spPr>
          <a:xfrm>
            <a:off x="457200" y="1964302"/>
            <a:ext cx="4114800" cy="4525963"/>
          </a:xfrm>
        </p:spPr>
        <p:txBody>
          <a:bodyPr>
            <a:normAutofit/>
          </a:bodyPr>
          <a:lstStyle/>
          <a:p>
            <a:pPr marL="514350" indent="-514350">
              <a:buFont typeface="Arial" charset="0"/>
              <a:buAutoNum type="alphaUcPeriod"/>
            </a:pPr>
            <a:r>
              <a:rPr lang="en-US" altLang="en-US" sz="2000" dirty="0" smtClean="0">
                <a:ea typeface="MS PGothic" charset="-128"/>
              </a:rPr>
              <a:t>the market experiences $25 in deadweight loss.</a:t>
            </a:r>
          </a:p>
          <a:p>
            <a:pPr marL="514350" indent="-514350">
              <a:buFont typeface="Arial" charset="0"/>
              <a:buAutoNum type="alphaUcPeriod"/>
            </a:pPr>
            <a:r>
              <a:rPr lang="en-US" altLang="en-US" sz="2000" dirty="0" smtClean="0">
                <a:ea typeface="MS PGothic" charset="-128"/>
              </a:rPr>
              <a:t>buyers have to pay more than $4 for one chocolate cupcake.</a:t>
            </a:r>
          </a:p>
          <a:p>
            <a:pPr marL="514350" indent="-514350">
              <a:buFont typeface="Arial" charset="0"/>
              <a:buAutoNum type="alphaUcPeriod"/>
            </a:pPr>
            <a:r>
              <a:rPr lang="en-US" altLang="en-US" sz="2000" dirty="0" smtClean="0">
                <a:ea typeface="MS PGothic" charset="-128"/>
              </a:rPr>
              <a:t>sellers receive less than $4 for one chocolate cupcake sold.</a:t>
            </a:r>
          </a:p>
          <a:p>
            <a:pPr marL="514350" indent="-514350">
              <a:buFont typeface="Arial" charset="0"/>
              <a:buAutoNum type="alphaUcPeriod"/>
            </a:pPr>
            <a:r>
              <a:rPr lang="en-US" altLang="en-US" sz="2000" dirty="0" smtClean="0">
                <a:ea typeface="MS PGothic" charset="-128"/>
              </a:rPr>
              <a:t>the tax revenue collected as a result of the new tax is $300.</a:t>
            </a:r>
            <a:endParaRPr lang="en-US" altLang="en-US" sz="2000" dirty="0">
              <a:ea typeface="MS PGothic" charset="-128"/>
            </a:endParaRPr>
          </a:p>
        </p:txBody>
      </p:sp>
      <p:pic>
        <p:nvPicPr>
          <p:cNvPr id="2" name="TPChart" descr="501EF1DDB80945E0A005196140FBA66EChart20170125220135420.png"/>
          <p:cNvPicPr>
            <a:picLocks/>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sp>
        <p:nvSpPr>
          <p:cNvPr id="3" name="CAI1"/>
          <p:cNvSpPr/>
          <p:nvPr>
            <p:custDataLst>
              <p:tags r:id="rId4"/>
            </p:custDataLst>
          </p:nvPr>
        </p:nvSpPr>
        <p:spPr>
          <a:xfrm rot="10800000">
            <a:off x="213360" y="4062342"/>
            <a:ext cx="304800" cy="3048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7"/>
  <p:tag name="TPFULLVERSION" val="7.5.3.2"/>
  <p:tag name="PPTVERSION" val="14"/>
  <p:tag name="TPOS" val="6"/>
</p:tagLst>
</file>

<file path=ppt/tags/tag10.xml><?xml version="1.0" encoding="utf-8"?>
<p:tagLst xmlns:a="http://schemas.openxmlformats.org/drawingml/2006/main" xmlns:r="http://schemas.openxmlformats.org/officeDocument/2006/relationships" xmlns:p="http://schemas.openxmlformats.org/presentationml/2006/main">
  <p:tag name="SLIDEGUID" val="10B9114DAFA044A789988B55A1042D74"/>
  <p:tag name="AUTOOPENPOLL" val="False"/>
  <p:tag name="TYPE" val="TrueFalse"/>
  <p:tag name="TPSLIDEBULLETSTYLE" val="2"/>
  <p:tag name="TPQUESTIONXML" val="&lt;?xml version=&quot;1.0&quot; encoding=&quot;UTF-8&quot; standalone=&quot;yes&quot;?&gt;&lt;questionlist&gt;&lt;properties&gt;&lt;guid&gt;D3B2A659A8324302949844180B72B6FA&lt;/guid&gt;&lt;date&gt;1/25/2017 10:01:28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10B9114DAFA044A789988B55A1042D74&lt;/guid&gt;&lt;repollguid&gt;6140D7AD27D54787BB9FCAA33E3D376B&lt;/repollguid&gt;&lt;sourceid&gt;A654A60C65E74EDF8712EE22CE3E6E2F&lt;/sourceid&gt;&lt;questiontext&gt;A policymaker that wants to raise tax revenue while minimizing the deadweight loss should tax goods with inelastic supply and demand rather than goods with elastic supply and demand.&lt;/questiontext&gt;&lt;showresults&gt;True&lt;/showresults&gt;&lt;responsegrid&gt;0&lt;/responsegrid&gt;&lt;countdowntime&gt;30&lt;/countdowntime&gt;&lt;correctvalue&gt;1&lt;/correctvalue&gt;&lt;incorrectvalue&gt;0&lt;/incorrectvalue&gt;&lt;responselimit&gt;1&lt;/responselimit&gt;&lt;bulletstyle&gt;2&lt;/bulletstyle&gt;&lt;truefalse&gt;True&lt;/truefalse&gt;&lt;answers&gt;&lt;answer&gt;&lt;guid&gt;D0F01810E07C4D68B74CBD6C4390C7C8&lt;/guid&gt;&lt;answertext&gt;True&lt;/answertext&gt;&lt;valuetype&gt;1&lt;/valuetype&gt;&lt;/answer&gt;&lt;answer&gt;&lt;guid&gt;E2447C9606874741ACE4592C03D6CB4C&lt;/guid&gt;&lt;answertext&gt;False&lt;/answertext&gt;&lt;valuetype&gt;-1&lt;/valuetype&gt;&lt;/answer&gt;&lt;/answers&gt;&lt;/multichoice&gt;&lt;/questions&gt;&lt;/questionlist&gt;"/>
  <p:tag name="LIVECHARTING" val="False"/>
  <p:tag name="CHARTTYPE" val="0"/>
  <p:tag name="CHARTDEFINEDCOLORS" val="3,6,10,45,32,50,13,4,9,55,1"/>
</p:tagLst>
</file>

<file path=ppt/tags/tag11.xml><?xml version="1.0" encoding="utf-8"?>
<p:tagLst xmlns:a="http://schemas.openxmlformats.org/drawingml/2006/main" xmlns:r="http://schemas.openxmlformats.org/officeDocument/2006/relationships" xmlns:p="http://schemas.openxmlformats.org/presentationml/2006/main">
  <p:tag name="ZEROBASED" val="False"/>
</p:tagLst>
</file>

<file path=ppt/tags/tag12.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1"/>
</p:tagLst>
</file>

<file path=ppt/tags/tag13.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14.xml><?xml version="1.0" encoding="utf-8"?>
<p:tagLst xmlns:a="http://schemas.openxmlformats.org/drawingml/2006/main" xmlns:r="http://schemas.openxmlformats.org/officeDocument/2006/relationships" xmlns:p="http://schemas.openxmlformats.org/presentationml/2006/main">
  <p:tag name="SLIDEGUID" val="6ABBA26727FB43F19CDCB74D58D319CC"/>
  <p:tag name="AUTOOPENPOLL" val="False"/>
  <p:tag name="TYPE" val="MultiChoiceSlide"/>
  <p:tag name="TPSLIDEBULLETSTYLE" val="2"/>
  <p:tag name="TPQUESTIONXML" val="&lt;?xml version=&quot;1.0&quot; encoding=&quot;UTF-8&quot; standalone=&quot;yes&quot;?&gt;&lt;questionlist&gt;&lt;properties&gt;&lt;guid&gt;E5BEF72691BF4A7C8E17D68C15B51D08&lt;/guid&gt;&lt;date&gt;1/25/2017 10:01:28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6ABBA26727FB43F19CDCB74D58D319CC&lt;/guid&gt;&lt;repollguid&gt;A2D40973792644189CEDADF0B8B9D094&lt;/repollguid&gt;&lt;sourceid&gt;501AAEDDB69D4959A710CFD1D017BC6D&lt;/sourceid&gt;&lt;questiontext&gt;Refer to the figure.  If there is no tax placed on the good in the market, total surplus is the area&lt;/questiontext&gt;&lt;questiontexthtml&gt;&amp;lt;div&amp;gt;&amp;lt;img src=&quot;images/A98DCB962F7B4C37A9ED2E8466C765A4.png&quot; _mce_src=&quot;images/A98DCB962F7B4C37A9ED2E8466C765A4.png&quot;&amp;gt;&amp;lt;br&amp;gt;&amp;lt;/div&amp;gt;&amp;lt;div&amp;gt;&amp;lt;span style=&quot;font-family: verdana; font-size: 12px;&quot; _mce_style=&quot;font-family: verdana; font-size: 12px;&quot;&amp;gt;Refer to the figure.  If there is no tax placed on the good in the market, total surplus is the area&amp;lt;/span&amp;gt;&amp;lt;/div&amp;gt;&lt;/questiontexthtml&gt;&lt;showresults&gt;True&lt;/showresults&gt;&lt;responsegrid&gt;0&lt;/responsegrid&gt;&lt;countdowntime&gt;30&lt;/countdowntime&gt;&lt;files&gt;&lt;file&gt;&lt;path&gt;images/A98DCB962F7B4C37A9ED2E8466C765A4.png&lt;/path&gt;&lt;/file&gt;&lt;/files&gt;&lt;correctvalue&gt;1&lt;/correctvalue&gt;&lt;incorrectvalue&gt;0&lt;/incorrectvalue&gt;&lt;responselimit&gt;1&lt;/responselimit&gt;&lt;bulletstyle&gt;2&lt;/bulletstyle&gt;&lt;answers&gt;&lt;answer&gt;&lt;guid&gt;4FC319E478A24337BD1048F5A34BA69C&lt;/guid&gt;&lt;answertext&gt;A + B + C + D.&lt;/answertext&gt;&lt;valuetype&gt;-1&lt;/valuetype&gt;&lt;/answer&gt;&lt;answer&gt;&lt;guid&gt;B1AFF6A422AD425EBC64A673E3ECDB64&lt;/guid&gt;&lt;answertext&gt;A + B + C + D + E + F.&lt;/answertext&gt;&lt;valuetype&gt;1&lt;/valuetype&gt;&lt;/answer&gt;&lt;answer&gt;&lt;guid&gt;087B361CE74F4B8E8C2EFFC6546DCD9F&lt;/guid&gt;&lt;answertext&gt;B + C + E + F.&lt;/answertext&gt;&lt;valuetype&gt;-1&lt;/valuetype&gt;&lt;/answer&gt;&lt;answer&gt;&lt;guid&gt;6797E27A1FA949CE8B18ADFDF91E03AF&lt;/guid&gt;&lt;answertext&gt;E + F.&lt;/answertext&gt;&lt;valuetype&gt;-1&lt;/valuetype&gt;&lt;/answer&gt;&lt;/answers&gt;&lt;/multichoice&gt;&lt;/questions&gt;&lt;/questionlist&gt;"/>
  <p:tag name="LIVECHARTING" val="False"/>
  <p:tag name="CHARTTYPE" val="0"/>
  <p:tag name="CHARTDEFINEDCOLORS" val="3,6,10,45,32,50,13,4,9,55,1"/>
</p:tagLst>
</file>

<file path=ppt/tags/tag15.xml><?xml version="1.0" encoding="utf-8"?>
<p:tagLst xmlns:a="http://schemas.openxmlformats.org/drawingml/2006/main" xmlns:r="http://schemas.openxmlformats.org/officeDocument/2006/relationships" xmlns:p="http://schemas.openxmlformats.org/presentationml/2006/main">
  <p:tag name="ZEROBASED" val="False"/>
</p:tagLst>
</file>

<file path=ppt/tags/tag16.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1"/>
</p:tagLst>
</file>

<file path=ppt/tags/tag17.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18.xml><?xml version="1.0" encoding="utf-8"?>
<p:tagLst xmlns:a="http://schemas.openxmlformats.org/drawingml/2006/main" xmlns:r="http://schemas.openxmlformats.org/officeDocument/2006/relationships" xmlns:p="http://schemas.openxmlformats.org/presentationml/2006/main">
  <p:tag name="SLIDEGUID" val="1DF9D22D578548ECB8ED10DD7A5156B5"/>
  <p:tag name="AUTOOPENPOLL" val="False"/>
  <p:tag name="TYPE" val="MultiChoiceSlide"/>
  <p:tag name="TPSLIDEBULLETSTYLE" val="2"/>
  <p:tag name="TPQUESTIONXML" val="&lt;?xml version=&quot;1.0&quot; encoding=&quot;UTF-8&quot; standalone=&quot;yes&quot;?&gt;&lt;questionlist&gt;&lt;properties&gt;&lt;guid&gt;C0F48937264342BB9F8EB8EFC7D8B8CE&lt;/guid&gt;&lt;date&gt;1/25/2017 10:01:28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1DF9D22D578548ECB8ED10DD7A5156B5&lt;/guid&gt;&lt;repollguid&gt;80BD68ADAF2F4FEF987860DA700328CA&lt;/repollguid&gt;&lt;sourceid&gt;557CE482154E42748A152E21273BC863&lt;/sourceid&gt;&lt;questiontext&gt;Refer to the figure.  If the per-unit tax is placed on the good in the market, the tax revenue is the area&lt;/questiontext&gt;&lt;questiontexthtml&gt;&amp;lt;div&amp;gt;&amp;lt;img src=&quot;images/886385CF425F4DD09E3824DB679E0FBC.png&quot; _mce_src=&quot;images/886385CF425F4DD09E3824DB679E0FBC.png&quot;&amp;gt;&amp;lt;br&amp;gt;&amp;lt;/div&amp;gt;&amp;lt;div&amp;gt;&amp;lt;span style=&quot;font-family: verdana; font-size: 12px;&quot; _mce_style=&quot;font-family: verdana; font-size: 12px;&quot;&amp;gt;Refer to the figure.  If the per-unit tax is placed on the good in the market, the tax revenue is the area&amp;lt;/span&amp;gt;&amp;lt;/div&amp;gt;&lt;/questiontexthtml&gt;&lt;showresults&gt;True&lt;/showresults&gt;&lt;responsegrid&gt;0&lt;/responsegrid&gt;&lt;countdowntime&gt;30&lt;/countdowntime&gt;&lt;files&gt;&lt;file&gt;&lt;path&gt;images/886385CF425F4DD09E3824DB679E0FBC.png&lt;/path&gt;&lt;/file&gt;&lt;/files&gt;&lt;correctvalue&gt;1&lt;/correctvalue&gt;&lt;incorrectvalue&gt;0&lt;/incorrectvalue&gt;&lt;responselimit&gt;1&lt;/responselimit&gt;&lt;bulletstyle&gt;2&lt;/bulletstyle&gt;&lt;answers&gt;&lt;answer&gt;&lt;guid&gt;CDDE5B8721C24DF8893CED788405E12C&lt;/guid&gt;&lt;answertext&gt;A + B + E&lt;/answertext&gt;&lt;valuetype&gt;-1&lt;/valuetype&gt;&lt;/answer&gt;&lt;answer&gt;&lt;guid&gt;35DCE911552B4C149D1BC1D7773484B2&lt;/guid&gt;&lt;answertext&gt;C + D + F&lt;/answertext&gt;&lt;valuetype&gt;-1&lt;/valuetype&gt;&lt;/answer&gt;&lt;answer&gt;&lt;guid&gt;0FF1162C13C74BF8B14C7CBD1B9E8EA6&lt;/guid&gt;&lt;answertext&gt;B + C&lt;/answertext&gt;&lt;valuetype&gt;1&lt;/valuetype&gt;&lt;/answer&gt;&lt;answer&gt;&lt;guid&gt;6D955FF414BB4AE98375EDA7203920E6&lt;/guid&gt;&lt;answertext&gt;E + F&lt;/answertext&gt;&lt;valuetype&gt;-1&lt;/valuetype&gt;&lt;/answer&gt;&lt;/answers&gt;&lt;/multichoice&gt;&lt;/questions&gt;&lt;/questionlist&gt;"/>
  <p:tag name="LIVECHARTING" val="False"/>
  <p:tag name="CHARTTYPE" val="0"/>
  <p:tag name="CHARTDEFINEDCOLORS" val="3,6,10,45,32,50,13,4,9,55,1"/>
</p:tagLst>
</file>

<file path=ppt/tags/tag19.xml><?xml version="1.0" encoding="utf-8"?>
<p:tagLst xmlns:a="http://schemas.openxmlformats.org/drawingml/2006/main" xmlns:r="http://schemas.openxmlformats.org/officeDocument/2006/relationships" xmlns:p="http://schemas.openxmlformats.org/presentationml/2006/main">
  <p:tag name="ZEROBASED" val="False"/>
</p:tagLst>
</file>

<file path=ppt/tags/tag2.xml><?xml version="1.0" encoding="utf-8"?>
<p:tagLst xmlns:a="http://schemas.openxmlformats.org/drawingml/2006/main" xmlns:r="http://schemas.openxmlformats.org/officeDocument/2006/relationships" xmlns:p="http://schemas.openxmlformats.org/presentationml/2006/main">
  <p:tag name="SLIDEGUID" val="BFB44AEDC304465BA3E9996F7359B8F2"/>
  <p:tag name="AUTOOPENPOLL" val="False"/>
  <p:tag name="TYPE" val="TrueFalse"/>
  <p:tag name="TPSLIDEBULLETSTYLE" val="2"/>
  <p:tag name="TPQUESTIONXML" val="&lt;?xml version=&quot;1.0&quot; encoding=&quot;UTF-8&quot; standalone=&quot;yes&quot;?&gt;&lt;questionlist&gt;&lt;properties&gt;&lt;guid&gt;EDA59A4AE3A4451D9A9261C62E9FFA72&lt;/guid&gt;&lt;date&gt;1/25/2017 10:01:28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BFB44AEDC304465BA3E9996F7359B8F2&lt;/guid&gt;&lt;repollguid&gt;1886B88F03FD460BB41E8F2E25CCFBC0&lt;/repollguid&gt;&lt;sourceid&gt;7C994A9D313C42CFA5160794E48023B3&lt;/sourceid&gt;&lt;questiontext&gt;Taxes create market inefficiencies that can be measured as deadweight loss.&lt;/questiontext&gt;&lt;showresults&gt;True&lt;/showresults&gt;&lt;responsegrid&gt;0&lt;/responsegrid&gt;&lt;countdowntime&gt;30&lt;/countdowntime&gt;&lt;correctvalue&gt;1&lt;/correctvalue&gt;&lt;incorrectvalue&gt;0&lt;/incorrectvalue&gt;&lt;responselimit&gt;1&lt;/responselimit&gt;&lt;bulletstyle&gt;2&lt;/bulletstyle&gt;&lt;truefalse&gt;True&lt;/truefalse&gt;&lt;answers&gt;&lt;answer&gt;&lt;guid&gt;75121F30081047078E0F8184A081796F&lt;/guid&gt;&lt;answertext&gt;True&lt;/answertext&gt;&lt;valuetype&gt;1&lt;/valuetype&gt;&lt;/answer&gt;&lt;answer&gt;&lt;guid&gt;EC9FA08647614940B4BBD4F129627D23&lt;/guid&gt;&lt;answertext&gt;False&lt;/answertext&gt;&lt;valuetype&gt;-1&lt;/valuetype&gt;&lt;/answer&gt;&lt;/answers&gt;&lt;/multichoice&gt;&lt;/questions&gt;&lt;/questionlist&gt;"/>
  <p:tag name="LIVECHARTING" val="False"/>
  <p:tag name="CHARTTYPE" val="0"/>
  <p:tag name="CHARTDEFINEDCOLORS" val="3,6,10,45,32,50,13,4,9,55,1"/>
</p:tagLst>
</file>

<file path=ppt/tags/tag20.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1"/>
</p:tagLst>
</file>

<file path=ppt/tags/tag21.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22.xml><?xml version="1.0" encoding="utf-8"?>
<p:tagLst xmlns:a="http://schemas.openxmlformats.org/drawingml/2006/main" xmlns:r="http://schemas.openxmlformats.org/officeDocument/2006/relationships" xmlns:p="http://schemas.openxmlformats.org/presentationml/2006/main">
  <p:tag name="SLIDEGUID" val="ACD0FEF331BF40DA9663904E63900C9D"/>
  <p:tag name="AUTOOPENPOLL" val="False"/>
  <p:tag name="TYPE" val="MultiChoiceSlide"/>
  <p:tag name="TPSLIDEBULLETSTYLE" val="2"/>
  <p:tag name="TPQUESTIONXML" val="&lt;?xml version=&quot;1.0&quot; encoding=&quot;UTF-8&quot; standalone=&quot;yes&quot;?&gt;&lt;questionlist&gt;&lt;properties&gt;&lt;guid&gt;1B699C808DE64518B7B3EE8D9F0C2FCD&lt;/guid&gt;&lt;date&gt;1/25/2017 10:01:28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ACD0FEF331BF40DA9663904E63900C9D&lt;/guid&gt;&lt;repollguid&gt;D4D79F05109945A78D169EBC589E2F02&lt;/repollguid&gt;&lt;sourceid&gt;B191350D64E241C39EE8236E388D1E72&lt;/sourceid&gt;&lt;questiontext&gt;Refer to the figure. If the per-unit tax is placed on the good in the market, the consumer surplus is the area _____ and the producer surplus is the area ____, respectively.&lt;/questiontext&gt;&lt;questiontexthtml&gt;&amp;lt;div&amp;gt;&amp;lt;img src=&quot;images/186684FE7C5649379A193B4E80FE2CAF.png&quot; _mce_src=&quot;images/186684FE7C5649379A193B4E80FE2CAF.png&quot;&amp;gt;&amp;lt;br&amp;gt;&amp;lt;/div&amp;gt;&amp;lt;div&amp;gt;&amp;lt;span&amp;gt;Refer to the figure. If the per-unit tax is placed on the good in the market, the consumer surplus is the area _____ and the producer surplus is the area ____, respectively.&amp;lt;/span&amp;gt;&amp;lt;br&amp;gt;&amp;lt;/div&amp;gt;&lt;/questiontexthtml&gt;&lt;showresults&gt;True&lt;/showresults&gt;&lt;responsegrid&gt;0&lt;/responsegrid&gt;&lt;countdowntime&gt;30&lt;/countdowntime&gt;&lt;files&gt;&lt;file&gt;&lt;path&gt;images/186684FE7C5649379A193B4E80FE2CAF.png&lt;/path&gt;&lt;/file&gt;&lt;/files&gt;&lt;correctvalue&gt;1&lt;/correctvalue&gt;&lt;incorrectvalue&gt;0&lt;/incorrectvalue&gt;&lt;responselimit&gt;1&lt;/responselimit&gt;&lt;bulletstyle&gt;2&lt;/bulletstyle&gt;&lt;answers&gt;&lt;answer&gt;&lt;guid&gt;B1F240D261064D92BC2D3C43837CA71F&lt;/guid&gt;&lt;answertext&gt;A; D.&lt;/answertext&gt;&lt;valuetype&gt;1&lt;/valuetype&gt;&lt;/answer&gt;&lt;answer&gt;&lt;guid&gt;07D210CC62DF459687544EEF25E4656D&lt;/guid&gt;&lt;answertext&gt;A + B + C; D + E + F.&lt;/answertext&gt;&lt;valuetype&gt;-1&lt;/valuetype&gt;&lt;/answer&gt;&lt;answer&gt;&lt;guid&gt;19CEE4087C554FF7990173C7FA5E6483&lt;/guid&gt;&lt;answertext&gt;D; C.&lt;/answertext&gt;&lt;valuetype&gt;-1&lt;/valuetype&gt;&lt;/answer&gt;&lt;answer&gt;&lt;guid&gt;9570F35F3CB54769B356202FDA723053&lt;/guid&gt;&lt;answertext&gt;E;  F.&lt;/answertext&gt;&lt;valuetype&gt;-1&lt;/valuetype&gt;&lt;/answer&gt;&lt;/answers&gt;&lt;/multichoice&gt;&lt;/questions&gt;&lt;/questionlist&gt;"/>
  <p:tag name="LIVECHARTING" val="False"/>
  <p:tag name="CHARTTYPE" val="0"/>
  <p:tag name="CHARTDEFINEDCOLORS" val="3,6,10,45,32,50,13,4,9,55,1"/>
</p:tagLst>
</file>

<file path=ppt/tags/tag23.xml><?xml version="1.0" encoding="utf-8"?>
<p:tagLst xmlns:a="http://schemas.openxmlformats.org/drawingml/2006/main" xmlns:r="http://schemas.openxmlformats.org/officeDocument/2006/relationships" xmlns:p="http://schemas.openxmlformats.org/presentationml/2006/main">
  <p:tag name="ZEROBASED" val="False"/>
</p:tagLst>
</file>

<file path=ppt/tags/tag24.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1"/>
</p:tagLst>
</file>

<file path=ppt/tags/tag25.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26.xml><?xml version="1.0" encoding="utf-8"?>
<p:tagLst xmlns:a="http://schemas.openxmlformats.org/drawingml/2006/main" xmlns:r="http://schemas.openxmlformats.org/officeDocument/2006/relationships" xmlns:p="http://schemas.openxmlformats.org/presentationml/2006/main">
  <p:tag name="SLIDEGUID" val="40CCFBEEFB4A44F9A4AE526FBCA144DD"/>
  <p:tag name="AUTOOPENPOLL" val="False"/>
  <p:tag name="TYPE" val="MultiChoiceSlide"/>
  <p:tag name="TPSLIDEBULLETSTYLE" val="2"/>
  <p:tag name="TPQUESTIONXML" val="&lt;?xml version=&quot;1.0&quot; encoding=&quot;UTF-8&quot; standalone=&quot;yes&quot;?&gt;&lt;questionlist&gt;&lt;properties&gt;&lt;guid&gt;6800E588637D47049D5979E350671587&lt;/guid&gt;&lt;date&gt;1/25/2017 10:01:28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40CCFBEEFB4A44F9A4AE526FBCA144DD&lt;/guid&gt;&lt;repollguid&gt;FD2E3357F617416EA7D3044DA260DFF5&lt;/repollguid&gt;&lt;sourceid&gt;400399B33E304CDDBB12029EEF62503A&lt;/sourceid&gt;&lt;questiontext&gt;Refer to the figure.  If the per-unit tax is placed on the good in the market, the deadweight loss is the area&lt;/questiontext&gt;&lt;questiontexthtml&gt;&amp;lt;div&amp;gt;&amp;lt;img src=&quot;images/F6CFD5DAC1FA412180503042BDD2D3FF.png&quot; _mce_src=&quot;images/F6CFD5DAC1FA412180503042BDD2D3FF.png&quot;&amp;gt;&amp;lt;br&amp;gt;&amp;lt;/div&amp;gt;&amp;lt;div&amp;gt;&amp;lt;span style=&quot;font-family: verdana; font-size: 12px;&quot; _mce_style=&quot;font-family: verdana; font-size: 12px;&quot;&amp;gt;Refer to the figure.  If the per-unit tax is placed on the good in the market, the deadweight loss is the area&amp;lt;/span&amp;gt;&amp;lt;/div&amp;gt;&lt;/questiontexthtml&gt;&lt;showresults&gt;True&lt;/showresults&gt;&lt;responsegrid&gt;0&lt;/responsegrid&gt;&lt;countdowntime&gt;30&lt;/countdowntime&gt;&lt;files&gt;&lt;file&gt;&lt;path&gt;images/F6CFD5DAC1FA412180503042BDD2D3FF.png&lt;/path&gt;&lt;/file&gt;&lt;/files&gt;&lt;correctvalue&gt;1&lt;/correctvalue&gt;&lt;incorrectvalue&gt;0&lt;/incorrectvalue&gt;&lt;responselimit&gt;1&lt;/responselimit&gt;&lt;bulletstyle&gt;2&lt;/bulletstyle&gt;&lt;answers&gt;&lt;answer&gt;&lt;guid&gt;8B8ACF95655D4564BF9241371678909B&lt;/guid&gt;&lt;answertext&gt;B + C&lt;/answertext&gt;&lt;valuetype&gt;-1&lt;/valuetype&gt;&lt;/answer&gt;&lt;answer&gt;&lt;guid&gt;94E18DA7F8D043B7B883EC3576E92A8C&lt;/guid&gt;&lt;answertext&gt;B + C + E + F&lt;/answertext&gt;&lt;valuetype&gt;-1&lt;/valuetype&gt;&lt;/answer&gt;&lt;answer&gt;&lt;guid&gt;A61B68A2D54E4BED8272FF35F9CC76FC&lt;/guid&gt;&lt;answertext&gt;A + B + C + D&lt;/answertext&gt;&lt;valuetype&gt;-1&lt;/valuetype&gt;&lt;/answer&gt;&lt;answer&gt;&lt;guid&gt;843FE2BED02147C2A655443F43F77B87&lt;/guid&gt;&lt;answertext&gt;E + F&lt;/answertext&gt;&lt;valuetype&gt;1&lt;/valuetype&gt;&lt;/answer&gt;&lt;/answers&gt;&lt;/multichoice&gt;&lt;/questions&gt;&lt;/questionlist&gt;"/>
  <p:tag name="LIVECHARTING" val="False"/>
  <p:tag name="CHARTTYPE" val="0"/>
  <p:tag name="CHARTDEFINEDCOLORS" val="3,6,10,45,32,50,13,4,9,55,1"/>
</p:tagLst>
</file>

<file path=ppt/tags/tag27.xml><?xml version="1.0" encoding="utf-8"?>
<p:tagLst xmlns:a="http://schemas.openxmlformats.org/drawingml/2006/main" xmlns:r="http://schemas.openxmlformats.org/officeDocument/2006/relationships" xmlns:p="http://schemas.openxmlformats.org/presentationml/2006/main">
  <p:tag name="ZEROBASED" val="False"/>
</p:tagLst>
</file>

<file path=ppt/tags/tag28.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1"/>
</p:tagLst>
</file>

<file path=ppt/tags/tag29.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3.xml><?xml version="1.0" encoding="utf-8"?>
<p:tagLst xmlns:a="http://schemas.openxmlformats.org/drawingml/2006/main" xmlns:r="http://schemas.openxmlformats.org/officeDocument/2006/relationships" xmlns:p="http://schemas.openxmlformats.org/presentationml/2006/main">
  <p:tag name="ZEROBASED" val="False"/>
</p:tagLst>
</file>

<file path=ppt/tags/tag30.xml><?xml version="1.0" encoding="utf-8"?>
<p:tagLst xmlns:a="http://schemas.openxmlformats.org/drawingml/2006/main" xmlns:r="http://schemas.openxmlformats.org/officeDocument/2006/relationships" xmlns:p="http://schemas.openxmlformats.org/presentationml/2006/main">
  <p:tag name="SLIDEGUID" val="501EF1DDB80945E0A005196140FBA66E"/>
  <p:tag name="AUTOOPENPOLL" val="False"/>
  <p:tag name="TYPE" val="MultiChoiceSlide"/>
  <p:tag name="TPSLIDEBULLETSTYLE" val="2"/>
  <p:tag name="TPQUESTIONXML" val="&lt;?xml version=&quot;1.0&quot; encoding=&quot;UTF-8&quot; standalone=&quot;yes&quot;?&gt;&lt;questionlist&gt;&lt;properties&gt;&lt;guid&gt;BC194FFE402243CE852A2052E77EB894&lt;/guid&gt;&lt;date&gt;1/25/2017 10:01:28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501EF1DDB80945E0A005196140FBA66E&lt;/guid&gt;&lt;repollguid&gt;2AFF1831642B41EB9186916BF3FD541B&lt;/repollguid&gt;&lt;sourceid&gt;E8B3823CB834465B91476116BE8ED31D&lt;/sourceid&gt;&lt;questiontext&gt;The market of chocolate cupcakes is in equilibrium at a price of $4 and a quantity of 300 chocolate cupcakes. The government levies a $1 per unit tax, which decreases the quantity bought and sold to 250. Which of the following statements is incorrect?&lt;/questiontext&gt;&lt;questiontexthtml&gt;&amp;lt;div&amp;gt;&amp;lt;span style=&quot;font-family: verdana; font-size: 12px;&quot; _mce_style=&quot;font-family: verdana; font-size: 12px;&quot;&amp;gt;The market of chocolate cupcakes is in equilibrium at a price of $4 and a quantity of 300 chocolate cupcakes. The government levies a $1 per unit tax, which decreases the quantity bought and sold to 250. Which of the following statements is &amp;lt;em&amp;gt;incorrect&amp;lt;/em&amp;gt;?&amp;lt;/span&amp;gt;&amp;lt;/div&amp;gt;&lt;/questiontexthtml&gt;&lt;showresults&gt;True&lt;/showresults&gt;&lt;responsegrid&gt;0&lt;/responsegrid&gt;&lt;countdowntime&gt;30&lt;/countdowntime&gt;&lt;correctvalue&gt;1&lt;/correctvalue&gt;&lt;incorrectvalue&gt;0&lt;/incorrectvalue&gt;&lt;responselimit&gt;1&lt;/responselimit&gt;&lt;bulletstyle&gt;2&lt;/bulletstyle&gt;&lt;answers&gt;&lt;answer&gt;&lt;guid&gt;3432796A01044BCCADD100AE87833180&lt;/guid&gt;&lt;answertext&gt;the market experiences $25 in deadweight loss.&lt;/answertext&gt;&lt;valuetype&gt;-1&lt;/valuetype&gt;&lt;/answer&gt;&lt;answer&gt;&lt;guid&gt;5C1A088706BB4535B61B77B88F033786&lt;/guid&gt;&lt;answertext&gt;buyers have to pay more than $4 for one chocolate cupcake.&lt;/answertext&gt;&lt;valuetype&gt;-1&lt;/valuetype&gt;&lt;/answer&gt;&lt;answer&gt;&lt;guid&gt;207FEA7479EF4AC0BD3BBA570A11FE55&lt;/guid&gt;&lt;answertext&gt;sellers receive less than $4 for one chocolate cupcake sold.&lt;/answertext&gt;&lt;valuetype&gt;-1&lt;/valuetype&gt;&lt;/answer&gt;&lt;answer&gt;&lt;guid&gt;094CBDAFE72144808C202A68DA9E38EF&lt;/guid&gt;&lt;answertext&gt;the tax revenue collected as a result of the new tax is $300.&lt;/answertext&gt;&lt;valuetype&gt;1&lt;/valuetype&gt;&lt;/answer&gt;&lt;/answers&gt;&lt;/multichoice&gt;&lt;/questions&gt;&lt;/questionlist&gt;"/>
  <p:tag name="LIVECHARTING" val="False"/>
  <p:tag name="CHARTTYPE" val="0"/>
  <p:tag name="CHARTDEFINEDCOLORS" val="3,6,10,45,32,50,13,4,9,55,1"/>
</p:tagLst>
</file>

<file path=ppt/tags/tag31.xml><?xml version="1.0" encoding="utf-8"?>
<p:tagLst xmlns:a="http://schemas.openxmlformats.org/drawingml/2006/main" xmlns:r="http://schemas.openxmlformats.org/officeDocument/2006/relationships" xmlns:p="http://schemas.openxmlformats.org/presentationml/2006/main">
  <p:tag name="ZEROBASED" val="False"/>
</p:tagLst>
</file>

<file path=ppt/tags/tag32.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1"/>
</p:tagLst>
</file>

<file path=ppt/tags/tag33.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34.xml><?xml version="1.0" encoding="utf-8"?>
<p:tagLst xmlns:a="http://schemas.openxmlformats.org/drawingml/2006/main" xmlns:r="http://schemas.openxmlformats.org/officeDocument/2006/relationships" xmlns:p="http://schemas.openxmlformats.org/presentationml/2006/main">
  <p:tag name="SLIDEGUID" val="E5D55E0C492C477F8A94F225A94FAFE3"/>
  <p:tag name="AUTOOPENPOLL" val="False"/>
  <p:tag name="TYPE" val="MultiChoiceSlide"/>
  <p:tag name="TPSLIDEBULLETSTYLE" val="2"/>
  <p:tag name="TPQUESTIONXML" val="&lt;?xml version=&quot;1.0&quot; encoding=&quot;UTF-8&quot; standalone=&quot;yes&quot;?&gt;&lt;questionlist&gt;&lt;properties&gt;&lt;guid&gt;D0F690D946364AE39760743A5A8E848D&lt;/guid&gt;&lt;date&gt;1/25/2017 10:01:28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E5D55E0C492C477F8A94F225A94FAFE3&lt;/guid&gt;&lt;repollguid&gt;0F5DC2BF1CEF445C938F40BBF564C493&lt;/repollguid&gt;&lt;sourceid&gt;12E98C47158249C18CEE3D327749D03F&lt;/sourceid&gt;&lt;questiontext&gt;The deadweight loss from a tax&lt;/questiontext&gt;&lt;showresults&gt;True&lt;/showresults&gt;&lt;responsegrid&gt;0&lt;/responsegrid&gt;&lt;countdowntime&gt;30&lt;/countdowntime&gt;&lt;correctvalue&gt;1&lt;/correctvalue&gt;&lt;incorrectvalue&gt;0&lt;/incorrectvalue&gt;&lt;responselimit&gt;1&lt;/responselimit&gt;&lt;bulletstyle&gt;2&lt;/bulletstyle&gt;&lt;answers&gt;&lt;answer&gt;&lt;guid&gt;002F564E705142CFAFE3F61780C57835&lt;/guid&gt;&lt;answertext&gt;reflects the fact that paying taxes reduces the purchasing power of income.&lt;/answertext&gt;&lt;valuetype&gt;-1&lt;/valuetype&gt;&lt;/answer&gt;&lt;answer&gt;&lt;guid&gt;A2C26FE624A24F1CBCD2DD651D69B565&lt;/guid&gt;&lt;answertext&gt;measures the revenue raised by the tax plus the administrative costs of the tax.&lt;/answertext&gt;&lt;valuetype&gt;-1&lt;/valuetype&gt;&lt;/answer&gt;&lt;answer&gt;&lt;guid&gt;93B85D226D244A77AC49F1F4FEFF0041&lt;/guid&gt;&lt;answertext&gt;reflects the inefficiency in resource allocation because the tax distorts incentives.&lt;/answertext&gt;&lt;valuetype&gt;1&lt;/valuetype&gt;&lt;/answer&gt;&lt;answer&gt;&lt;guid&gt;BFF16135793F407C8BDFB54F174FDB2D&lt;/guid&gt;&lt;answertext&gt;measures the administrative costs of collecting taxes, such as the salaries of tax collectors.&lt;/answertext&gt;&lt;valuetype&gt;-1&lt;/valuetype&gt;&lt;/answer&gt;&lt;/answers&gt;&lt;/multichoice&gt;&lt;/questions&gt;&lt;/questionlist&gt;"/>
  <p:tag name="LIVECHARTING" val="False"/>
  <p:tag name="CHARTTYPE" val="0"/>
  <p:tag name="CHARTDEFINEDCOLORS" val="3,6,10,45,32,50,13,4,9,55,1"/>
</p:tagLst>
</file>

<file path=ppt/tags/tag35.xml><?xml version="1.0" encoding="utf-8"?>
<p:tagLst xmlns:a="http://schemas.openxmlformats.org/drawingml/2006/main" xmlns:r="http://schemas.openxmlformats.org/officeDocument/2006/relationships" xmlns:p="http://schemas.openxmlformats.org/presentationml/2006/main">
  <p:tag name="ZEROBASED" val="False"/>
</p:tagLst>
</file>

<file path=ppt/tags/tag36.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1"/>
</p:tagLst>
</file>

<file path=ppt/tags/tag37.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38.xml><?xml version="1.0" encoding="utf-8"?>
<p:tagLst xmlns:a="http://schemas.openxmlformats.org/drawingml/2006/main" xmlns:r="http://schemas.openxmlformats.org/officeDocument/2006/relationships" xmlns:p="http://schemas.openxmlformats.org/presentationml/2006/main">
  <p:tag name="SLIDEGUID" val="28961DD4777B4BBB9A8E331745582229"/>
  <p:tag name="AUTOOPENPOLL" val="False"/>
  <p:tag name="TYPE" val="MultiChoiceSlide"/>
  <p:tag name="TPSLIDEBULLETSTYLE" val="2"/>
  <p:tag name="TPQUESTIONXML" val="&lt;?xml version=&quot;1.0&quot; encoding=&quot;UTF-8&quot; standalone=&quot;yes&quot;?&gt;&lt;questionlist&gt;&lt;properties&gt;&lt;guid&gt;66FD60DC362F455693DF678ADC8F1D34&lt;/guid&gt;&lt;date&gt;1/25/2017 10:01:28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28961DD4777B4BBB9A8E331745582229&lt;/guid&gt;&lt;repollguid&gt;959A2A214060406E9A2E59DF4A66684D&lt;/repollguid&gt;&lt;sourceid&gt;4465486F1AE84DFD99925655390C97AA&lt;/sourceid&gt;&lt;questiontext&gt;The deadweight loss from a tax is likely to be smallest when&lt;/questiontext&gt;&lt;showresults&gt;True&lt;/showresults&gt;&lt;responsegrid&gt;0&lt;/responsegrid&gt;&lt;countdowntime&gt;30&lt;/countdowntime&gt;&lt;correctvalue&gt;1&lt;/correctvalue&gt;&lt;incorrectvalue&gt;0&lt;/incorrectvalue&gt;&lt;responselimit&gt;1&lt;/responselimit&gt;&lt;bulletstyle&gt;2&lt;/bulletstyle&gt;&lt;answers&gt;&lt;answer&gt;&lt;guid&gt;230F9C4D71374E70B9E900D2A6867752&lt;/guid&gt;&lt;answertext&gt;supply is elastic and demand is elastic.&lt;/answertext&gt;&lt;valuetype&gt;-1&lt;/valuetype&gt;&lt;/answer&gt;&lt;answer&gt;&lt;guid&gt;0CA13C1ADF03456193E2C3F1A7A6911A&lt;/guid&gt;&lt;answertext&gt;supply is elastic and demand is inelastic.&lt;/answertext&gt;&lt;valuetype&gt;-1&lt;/valuetype&gt;&lt;/answer&gt;&lt;answer&gt;&lt;guid&gt;4BD64DD0DEC141248BDF687939EC554D&lt;/guid&gt;&lt;answertext&gt;supply is inelastic and demand is elastic.&lt;/answertext&gt;&lt;valuetype&gt;-1&lt;/valuetype&gt;&lt;/answer&gt;&lt;answer&gt;&lt;guid&gt;CD9F369B07AD4BB2B410C14E4F80FF93&lt;/guid&gt;&lt;answertext&gt;supply is inelastic and demand is inelastic.&lt;/answertext&gt;&lt;valuetype&gt;1&lt;/valuetype&gt;&lt;/answer&gt;&lt;/answers&gt;&lt;/multichoice&gt;&lt;/questions&gt;&lt;/questionlist&gt;"/>
  <p:tag name="LIVECHARTING" val="False"/>
  <p:tag name="CHARTTYPE" val="0"/>
  <p:tag name="CHARTDEFINEDCOLORS" val="3,6,10,45,32,50,13,4,9,55,1"/>
</p:tagLst>
</file>

<file path=ppt/tags/tag39.xml><?xml version="1.0" encoding="utf-8"?>
<p:tagLst xmlns:a="http://schemas.openxmlformats.org/drawingml/2006/main" xmlns:r="http://schemas.openxmlformats.org/officeDocument/2006/relationships" xmlns:p="http://schemas.openxmlformats.org/presentationml/2006/main">
  <p:tag name="ZEROBASED" val="False"/>
</p:tagLst>
</file>

<file path=ppt/tags/tag4.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1"/>
</p:tagLst>
</file>

<file path=ppt/tags/tag40.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1"/>
</p:tagLst>
</file>

<file path=ppt/tags/tag41.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42.xml><?xml version="1.0" encoding="utf-8"?>
<p:tagLst xmlns:a="http://schemas.openxmlformats.org/drawingml/2006/main" xmlns:r="http://schemas.openxmlformats.org/officeDocument/2006/relationships" xmlns:p="http://schemas.openxmlformats.org/presentationml/2006/main">
  <p:tag name="SLIDEGUID" val="4E48A3D58EE64359846303DA51CF8273"/>
  <p:tag name="AUTOOPENPOLL" val="False"/>
  <p:tag name="TYPE" val="MultiChoiceSlide"/>
  <p:tag name="TPSLIDEBULLETSTYLE" val="2"/>
  <p:tag name="TPQUESTIONXML" val="&lt;?xml version=&quot;1.0&quot; encoding=&quot;UTF-8&quot; standalone=&quot;yes&quot;?&gt;&lt;questionlist&gt;&lt;properties&gt;&lt;guid&gt;115B467F1F404E80B34F1181F4D93330&lt;/guid&gt;&lt;date&gt;1/25/2017 10:01:28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4E48A3D58EE64359846303DA51CF8273&lt;/guid&gt;&lt;repollguid&gt;09DADD122852465796DD4998AAFB7D90&lt;/repollguid&gt;&lt;sourceid&gt;8C2FA038234844B5B9E73C43205CE4DE&lt;/sourceid&gt;&lt;questiontext&gt;The market for gluten-free bread is characterized by an inelastic demand and an elastic supply. What would happen to the deadweight loss of a tax, if the supply would also be inelastic?&lt;/questiontext&gt;&lt;showresults&gt;True&lt;/showresults&gt;&lt;responsegrid&gt;0&lt;/responsegrid&gt;&lt;countdowntime&gt;30&lt;/countdowntime&gt;&lt;correctvalue&gt;1&lt;/correctvalue&gt;&lt;incorrectvalue&gt;0&lt;/incorrectvalue&gt;&lt;responselimit&gt;1&lt;/responselimit&gt;&lt;bulletstyle&gt;2&lt;/bulletstyle&gt;&lt;answers&gt;&lt;answer&gt;&lt;guid&gt;A3F9567661FB4B2F98892E0F8BE797EB&lt;/guid&gt;&lt;answertext&gt;decrease.&lt;/answertext&gt;&lt;valuetype&gt;1&lt;/valuetype&gt;&lt;/answer&gt;&lt;answer&gt;&lt;guid&gt;872D392522324AAD8DEC942DBD999127&lt;/guid&gt;&lt;answertext&gt;increase.&lt;/answertext&gt;&lt;valuetype&gt;-1&lt;/valuetype&gt;&lt;/answer&gt;&lt;answer&gt;&lt;guid&gt;3C3C2F211CAA44F3806D2A290377A6D6&lt;/guid&gt;&lt;answertext&gt;not change.&lt;/answertext&gt;&lt;valuetype&gt;-1&lt;/valuetype&gt;&lt;/answer&gt;&lt;answer&gt;&lt;guid&gt;000BD1D8779C4EB985BC56E1CAB4F802&lt;/guid&gt;&lt;answertext&gt;we don’t have enough information to answer the question.&lt;/answertext&gt;&lt;valuetype&gt;-1&lt;/valuetype&gt;&lt;/answer&gt;&lt;/answers&gt;&lt;/multichoice&gt;&lt;/questions&gt;&lt;/questionlist&gt;"/>
  <p:tag name="LIVECHARTING" val="False"/>
  <p:tag name="CHARTTYPE" val="0"/>
  <p:tag name="CHARTDEFINEDCOLORS" val="3,6,10,45,32,50,13,4,9,55,1"/>
</p:tagLst>
</file>

<file path=ppt/tags/tag43.xml><?xml version="1.0" encoding="utf-8"?>
<p:tagLst xmlns:a="http://schemas.openxmlformats.org/drawingml/2006/main" xmlns:r="http://schemas.openxmlformats.org/officeDocument/2006/relationships" xmlns:p="http://schemas.openxmlformats.org/presentationml/2006/main">
  <p:tag name="ZEROBASED" val="False"/>
</p:tagLst>
</file>

<file path=ppt/tags/tag44.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1"/>
</p:tagLst>
</file>

<file path=ppt/tags/tag45.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46.xml><?xml version="1.0" encoding="utf-8"?>
<p:tagLst xmlns:a="http://schemas.openxmlformats.org/drawingml/2006/main" xmlns:r="http://schemas.openxmlformats.org/officeDocument/2006/relationships" xmlns:p="http://schemas.openxmlformats.org/presentationml/2006/main">
  <p:tag name="SLIDEGUID" val="8845EB5905514DC19C9FD1BE0697C565"/>
  <p:tag name="AUTOOPENPOLL" val="False"/>
  <p:tag name="TYPE" val="MultiChoiceSlide"/>
  <p:tag name="TPSLIDEBULLETSTYLE" val="2"/>
  <p:tag name="TPQUESTIONXML" val="&lt;?xml version=&quot;1.0&quot; encoding=&quot;UTF-8&quot; standalone=&quot;yes&quot;?&gt;&lt;questionlist&gt;&lt;properties&gt;&lt;guid&gt;F5E1862D688F459C8DE9E58768011B8E&lt;/guid&gt;&lt;date&gt;1/25/2017 10:01:28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8845EB5905514DC19C9FD1BE0697C565&lt;/guid&gt;&lt;repollguid&gt;051113701D3A4A719BC3F37771AA2572&lt;/repollguid&gt;&lt;sourceid&gt;29CDC85E4AE14F92A27C78F9E79F9CE6&lt;/sourceid&gt;&lt;questiontext&gt;Imagine you have graduated and the salary for all graduates of this august institution is $60,000 per year.  However, taxes reduce your take-home pay.  At what level of taxation would you choose to stay home and not work?&lt;/questiontext&gt;&lt;showresults&gt;True&lt;/showresults&gt;&lt;responsegrid&gt;0&lt;/responsegrid&gt;&lt;countdowntime&gt;30&lt;/countdowntime&gt;&lt;correctvalue&gt;1&lt;/correctvalue&gt;&lt;incorrectvalue&gt;0&lt;/incorrectvalue&gt;&lt;responselimit&gt;1&lt;/responselimit&gt;&lt;bulletstyle&gt;2&lt;/bulletstyle&gt;&lt;demographic&gt;True&lt;/demographic&gt;&lt;groupname&gt;&lt;/groupname&gt;&lt;answers&gt;&lt;answer&gt;&lt;guid&gt;226F949B27DF43C78F079443584723B2&lt;/guid&gt;&lt;answertext&gt;10%&lt;/answertext&gt;&lt;valuetype&gt;0&lt;/valuetype&gt;&lt;/answer&gt;&lt;answer&gt;&lt;guid&gt;8C934C974A894E1B8F5B33D7A6F800EE&lt;/guid&gt;&lt;answertext&gt;25%&lt;/answertext&gt;&lt;valuetype&gt;0&lt;/valuetype&gt;&lt;/answer&gt;&lt;answer&gt;&lt;guid&gt;7B26137BDD384328B4D9C30EEFF90D1C&lt;/guid&gt;&lt;answertext&gt;35%&lt;/answertext&gt;&lt;valuetype&gt;0&lt;/valuetype&gt;&lt;/answer&gt;&lt;answer&gt;&lt;guid&gt;4C864E60658A481BB7550718B4EB2700&lt;/guid&gt;&lt;answertext&gt;50%&lt;/answertext&gt;&lt;valuetype&gt;0&lt;/valuetype&gt;&lt;/answer&gt;&lt;answer&gt;&lt;guid&gt;A95C750D982C4826A3C4B0324AF0ACD4&lt;/guid&gt;&lt;answertext&gt;75%&lt;/answertext&gt;&lt;valuetype&gt;0&lt;/valuetype&gt;&lt;/answer&gt;&lt;answer&gt;&lt;guid&gt;3EA5FA583C7C41E589653FB8AB86881D&lt;/guid&gt;&lt;answertext&gt;I would work regardless of tax level&lt;/answertext&gt;&lt;valuetype&gt;0&lt;/valuetype&gt;&lt;/answer&gt;&lt;/answers&gt;&lt;/multichoice&gt;&lt;/questions&gt;&lt;/questionlist&gt;"/>
  <p:tag name="LIVECHARTING" val="False"/>
  <p:tag name="CHARTTYPE" val="0"/>
  <p:tag name="CHARTDEFINEDCOLORS" val="3,6,10,45,32,50,13,4,9,55,1"/>
</p:tagLst>
</file>

<file path=ppt/tags/tag47.xml><?xml version="1.0" encoding="utf-8"?>
<p:tagLst xmlns:a="http://schemas.openxmlformats.org/drawingml/2006/main" xmlns:r="http://schemas.openxmlformats.org/officeDocument/2006/relationships" xmlns:p="http://schemas.openxmlformats.org/presentationml/2006/main">
  <p:tag name="ZEROBASED" val="False"/>
</p:tagLst>
</file>

<file path=ppt/tags/tag48.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1"/>
</p:tagLst>
</file>

<file path=ppt/tags/tag49.xml><?xml version="1.0" encoding="utf-8"?>
<p:tagLst xmlns:a="http://schemas.openxmlformats.org/drawingml/2006/main" xmlns:r="http://schemas.openxmlformats.org/officeDocument/2006/relationships" xmlns:p="http://schemas.openxmlformats.org/presentationml/2006/main">
  <p:tag name="SLIDEGUID" val="1764DE376E8C499C93391E02D3188DFA"/>
  <p:tag name="AUTOOPENPOLL" val="False"/>
  <p:tag name="TYPE" val="MultiChoiceSlide"/>
  <p:tag name="TPSLIDEBULLETSTYLE" val="2"/>
  <p:tag name="TPQUESTIONXML" val="&lt;?xml version=&quot;1.0&quot; encoding=&quot;UTF-8&quot; standalone=&quot;yes&quot;?&gt;&lt;questionlist&gt;&lt;properties&gt;&lt;guid&gt;E9D2B4DDD0704C5BAC0BDA54A3C2FB5B&lt;/guid&gt;&lt;date&gt;1/25/2017 10:01:28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1764DE376E8C499C93391E02D3188DFA&lt;/guid&gt;&lt;repollguid&gt;8B39A20E50FD4209B051279D2809C553&lt;/repollguid&gt;&lt;sourceid&gt;37ACDF86611B4481A707B153E94031C8&lt;/sourceid&gt;&lt;questiontext&gt;“A cut in federal income tax rates in the United States right now would lead to higher national income within five years than without the tax cut.”&lt;/questiontext&gt;&lt;showresults&gt;True&lt;/showresults&gt;&lt;responsegrid&gt;0&lt;/responsegrid&gt;&lt;countdowntime&gt;30&lt;/countdowntime&gt;&lt;correctvalue&gt;1&lt;/correctvalue&gt;&lt;incorrectvalue&gt;0&lt;/incorrectvalue&gt;&lt;responselimit&gt;1&lt;/responselimit&gt;&lt;bulletstyle&gt;2&lt;/bulletstyle&gt;&lt;answers&gt;&lt;answer&gt;&lt;guid&gt;0BEDF33526254AEA87C6E144F104C572&lt;/guid&gt;&lt;answertext&gt;agree&lt;/answertext&gt;&lt;valuetype&gt;1&lt;/valuetype&gt;&lt;/answer&gt;&lt;answer&gt;&lt;guid&gt;F9458D82BF8F4E179F21FBBA9EDE8B80&lt;/guid&gt;&lt;answertext&gt;disagree&lt;/answertext&gt;&lt;valuetype&gt;-1&lt;/valuetype&gt;&lt;/answer&gt;&lt;answer&gt;&lt;guid&gt;69387D040C5C407E97DE42BA10926553&lt;/guid&gt;&lt;answertext&gt;uncertain&lt;/answertext&gt;&lt;valuetype&gt;-1&lt;/valuetype&gt;&lt;/answer&gt;&lt;/answers&gt;&lt;/multichoice&gt;&lt;/questions&gt;&lt;/questionlist&gt;"/>
  <p:tag name="LIVECHARTING" val="False"/>
  <p:tag name="CHARTTYPE" val="0"/>
  <p:tag name="CHARTDEFINEDCOLORS" val="3,6,10,45,32,50,13,4,9,55,1"/>
</p:tagLst>
</file>

<file path=ppt/tags/tag5.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50.xml><?xml version="1.0" encoding="utf-8"?>
<p:tagLst xmlns:a="http://schemas.openxmlformats.org/drawingml/2006/main" xmlns:r="http://schemas.openxmlformats.org/officeDocument/2006/relationships" xmlns:p="http://schemas.openxmlformats.org/presentationml/2006/main">
  <p:tag name="ZEROBASED" val="False"/>
</p:tagLst>
</file>

<file path=ppt/tags/tag51.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1"/>
</p:tagLst>
</file>

<file path=ppt/tags/tag52.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53.xml><?xml version="1.0" encoding="utf-8"?>
<p:tagLst xmlns:a="http://schemas.openxmlformats.org/drawingml/2006/main" xmlns:r="http://schemas.openxmlformats.org/officeDocument/2006/relationships" xmlns:p="http://schemas.openxmlformats.org/presentationml/2006/main">
  <p:tag name="SLIDEGUID" val="F532852AD75F49F899220195BD0C4612"/>
  <p:tag name="AUTOOPENPOLL" val="False"/>
  <p:tag name="TYPE" val="MultiChoiceSlide"/>
  <p:tag name="TPSLIDEBULLETSTYLE" val="2"/>
  <p:tag name="TPQUESTIONXML" val="&lt;?xml version=&quot;1.0&quot; encoding=&quot;UTF-8&quot; standalone=&quot;yes&quot;?&gt;&lt;questionlist&gt;&lt;properties&gt;&lt;guid&gt;3398EE51C29B4ADB8149F1279DF77E54&lt;/guid&gt;&lt;date&gt;1/25/2017 10:01:28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F532852AD75F49F899220195BD0C4612&lt;/guid&gt;&lt;repollguid&gt;74FE0460D9DA4FCE83C72703510D5392&lt;/repollguid&gt;&lt;sourceid&gt;0061E537FB6E4A9A896B20FDF4226277&lt;/sourceid&gt;&lt;questiontext&gt;“A cut in federal income tax rates in the United States right now would raise taxable income enough so that the annual total tax revenue would be higher within five years than without the tax cut.”&lt;/questiontext&gt;&lt;showresults&gt;True&lt;/showresults&gt;&lt;responsegrid&gt;0&lt;/responsegrid&gt;&lt;countdowntime&gt;30&lt;/countdowntime&gt;&lt;correctvalue&gt;1&lt;/correctvalue&gt;&lt;incorrectvalue&gt;0&lt;/incorrectvalue&gt;&lt;responselimit&gt;1&lt;/responselimit&gt;&lt;bulletstyle&gt;2&lt;/bulletstyle&gt;&lt;answers&gt;&lt;answer&gt;&lt;guid&gt;D681E6E5AFD940EB9A8F789968A50485&lt;/guid&gt;&lt;answertext&gt;agree&lt;/answertext&gt;&lt;valuetype&gt;-1&lt;/valuetype&gt;&lt;/answer&gt;&lt;answer&gt;&lt;guid&gt;2C8E0661E90F42F4802BB39B30062FB0&lt;/guid&gt;&lt;answertext&gt;disagree&lt;/answertext&gt;&lt;valuetype&gt;1&lt;/valuetype&gt;&lt;/answer&gt;&lt;answer&gt;&lt;guid&gt;3FFA998FD4A1402B885AB3BA0E137F86&lt;/guid&gt;&lt;answertext&gt;uncertain&lt;/answertext&gt;&lt;valuetype&gt;-1&lt;/valuetype&gt;&lt;/answer&gt;&lt;/answers&gt;&lt;/multichoice&gt;&lt;/questions&gt;&lt;/questionlist&gt;"/>
  <p:tag name="LIVECHARTING" val="False"/>
  <p:tag name="CHARTTYPE" val="0"/>
  <p:tag name="CHARTDEFINEDCOLORS" val="3,6,10,45,32,50,13,4,9,55,1"/>
</p:tagLst>
</file>

<file path=ppt/tags/tag54.xml><?xml version="1.0" encoding="utf-8"?>
<p:tagLst xmlns:a="http://schemas.openxmlformats.org/drawingml/2006/main" xmlns:r="http://schemas.openxmlformats.org/officeDocument/2006/relationships" xmlns:p="http://schemas.openxmlformats.org/presentationml/2006/main">
  <p:tag name="ZEROBASED" val="False"/>
</p:tagLst>
</file>

<file path=ppt/tags/tag55.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1"/>
</p:tagLst>
</file>

<file path=ppt/tags/tag56.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6.xml><?xml version="1.0" encoding="utf-8"?>
<p:tagLst xmlns:a="http://schemas.openxmlformats.org/drawingml/2006/main" xmlns:r="http://schemas.openxmlformats.org/officeDocument/2006/relationships" xmlns:p="http://schemas.openxmlformats.org/presentationml/2006/main">
  <p:tag name="SLIDEGUID" val="718C2825B0FC4B19B11EB3B611E38213"/>
  <p:tag name="AUTOOPENPOLL" val="False"/>
  <p:tag name="TYPE" val="TrueFalse"/>
  <p:tag name="TPSLIDEBULLETSTYLE" val="2"/>
  <p:tag name="TPQUESTIONXML" val="&lt;?xml version=&quot;1.0&quot; encoding=&quot;UTF-8&quot; standalone=&quot;yes&quot;?&gt;&lt;questionlist&gt;&lt;properties&gt;&lt;guid&gt;AB016AEECD6147F28C96D244B45BB0E7&lt;/guid&gt;&lt;date&gt;1/25/2017 10:01:28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718C2825B0FC4B19B11EB3B611E38213&lt;/guid&gt;&lt;repollguid&gt;7AA350245F3F49C2AB220B5736C0F099&lt;/repollguid&gt;&lt;sourceid&gt;84A377EBD66B434B8F5996099339B188&lt;/sourceid&gt;&lt;questiontext&gt;As the size of a tax increases, the size of the deadweight loss first increases, then decreases.&lt;/questiontext&gt;&lt;showresults&gt;True&lt;/showresults&gt;&lt;responsegrid&gt;0&lt;/responsegrid&gt;&lt;countdowntime&gt;30&lt;/countdowntime&gt;&lt;correctvalue&gt;1&lt;/correctvalue&gt;&lt;incorrectvalue&gt;0&lt;/incorrectvalue&gt;&lt;responselimit&gt;1&lt;/responselimit&gt;&lt;bulletstyle&gt;2&lt;/bulletstyle&gt;&lt;truefalse&gt;True&lt;/truefalse&gt;&lt;answers&gt;&lt;answer&gt;&lt;guid&gt;26C09C247F0C4CD5AAC3B5D60B832B0D&lt;/guid&gt;&lt;answertext&gt;True&lt;/answertext&gt;&lt;valuetype&gt;-1&lt;/valuetype&gt;&lt;/answer&gt;&lt;answer&gt;&lt;guid&gt;E21D6A71BB7A40A79D568C17D6791B1D&lt;/guid&gt;&lt;answertext&gt;False&lt;/answertext&gt;&lt;valuetype&gt;1&lt;/valuetype&gt;&lt;/answer&gt;&lt;/answers&gt;&lt;/multichoice&gt;&lt;/questions&gt;&lt;/questionlist&gt;"/>
  <p:tag name="LIVECHARTING" val="False"/>
  <p:tag name="CHARTTYPE" val="0"/>
  <p:tag name="CHARTDEFINEDCOLORS" val="3,6,10,45,32,50,13,4,9,55,1"/>
</p:tagLst>
</file>

<file path=ppt/tags/tag7.xml><?xml version="1.0" encoding="utf-8"?>
<p:tagLst xmlns:a="http://schemas.openxmlformats.org/drawingml/2006/main" xmlns:r="http://schemas.openxmlformats.org/officeDocument/2006/relationships" xmlns:p="http://schemas.openxmlformats.org/presentationml/2006/main">
  <p:tag name="ZEROBASED" val="False"/>
</p:tagLst>
</file>

<file path=ppt/tags/tag8.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1"/>
</p:tagLst>
</file>

<file path=ppt/tags/tag9.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205</TotalTime>
  <Words>715</Words>
  <Application>Microsoft Macintosh PowerPoint</Application>
  <PresentationFormat>On-screen Show (4:3)</PresentationFormat>
  <Paragraphs>68</Paragraphs>
  <Slides>15</Slides>
  <Notes>2</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Taxes create market inefficiencies that can be measured as deadweight loss.</vt:lpstr>
      <vt:lpstr>As the size of a tax increases, the size of the deadweight loss first increases, then decreases.</vt:lpstr>
      <vt:lpstr>A policymaker that wants to raise tax revenue while minimizing the deadweight loss should tax goods with inelastic supply and demand rather than goods with elastic supply and demand.</vt:lpstr>
      <vt:lpstr>Refer to the figure.  If there is no tax placed on the good in the market, total surplus is the area</vt:lpstr>
      <vt:lpstr>Refer to the figure.  If the per-unit tax is placed on the good in the market, the tax revenue is the area</vt:lpstr>
      <vt:lpstr> Refer to the figure. If the per-unit tax is placed on the good in the market, the consumer surplus is the area _____ and the producer surplus is the area ____, respectively.</vt:lpstr>
      <vt:lpstr>Refer to the figure.  If the per-unit tax is placed on the good in the market, the deadweight loss is the area</vt:lpstr>
      <vt:lpstr>The market of chocolate cupcakes is in equilibrium at a price of $4 and a quantity of 300 chocolate cupcakes. The government levies a $1 per unit tax, which decreases the quantity bought and sold to 250. Which of the following statements is incorrect?</vt:lpstr>
      <vt:lpstr>The deadweight loss from a tax</vt:lpstr>
      <vt:lpstr>The deadweight loss from a tax is likely to be smallest when</vt:lpstr>
      <vt:lpstr>The market for gluten-free bread is characterized by an inelastic demand and an elastic supply. What would happen to the deadweight loss of a tax, if the supply would also be inelastic?</vt:lpstr>
      <vt:lpstr>Imagine you have graduated and the salary for all graduates of this august institution is $60,000 per year.  However, taxes reduce your take-home pay.  At what level of taxation would you choose to stay home and not work?</vt:lpstr>
      <vt:lpstr>“A cut in federal income tax rates in the United States right now would lead to higher national income within five years than without the tax cut.”</vt:lpstr>
      <vt:lpstr>“A cut in federal income tax rates in the United States right now would raise taxable income enough so that the annual total tax revenue would be higher within five years than without the tax cut.”</vt:lpstr>
    </vt:vector>
  </TitlesOfParts>
  <Company>Viola Productions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Taxes create market inefficiencies that can be measured as deadweight loss.</dc:title>
  <dc:creator>Ylonda Viola</dc:creator>
  <cp:lastModifiedBy>Ylonda Viola</cp:lastModifiedBy>
  <cp:revision>12</cp:revision>
  <dcterms:created xsi:type="dcterms:W3CDTF">2016-08-23T17:54:27Z</dcterms:created>
  <dcterms:modified xsi:type="dcterms:W3CDTF">2017-01-26T05:01:44Z</dcterms:modified>
</cp:coreProperties>
</file>